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4" r:id="rId7"/>
    <p:sldId id="261" r:id="rId8"/>
    <p:sldId id="262" r:id="rId9"/>
  </p:sldIdLst>
  <p:sldSz cx="18288000" cy="10287000"/>
  <p:notesSz cx="18288000" cy="10287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B0BA5"/>
    <a:srgbClr val="0D0DBF"/>
    <a:srgbClr val="030377"/>
    <a:srgbClr val="0505D5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314" y="-51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371600" y="3188970"/>
            <a:ext cx="15544800" cy="21602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10/8/2025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89336" y="1028701"/>
            <a:ext cx="594353" cy="59435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8900" b="1" i="0">
                <a:solidFill>
                  <a:srgbClr val="EC9C00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7350" b="1" i="0">
                <a:solidFill>
                  <a:schemeClr val="bg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10/8/2025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8900" b="1" i="0">
                <a:solidFill>
                  <a:srgbClr val="EC9C00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10/8/2025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8900" b="1" i="0">
                <a:solidFill>
                  <a:srgbClr val="EC9C00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10/8/2025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27491" y="1496450"/>
            <a:ext cx="1786610" cy="1786603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627491" y="4256001"/>
            <a:ext cx="1786610" cy="1780802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627491" y="7003947"/>
            <a:ext cx="1786610" cy="1786603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9143933" cy="10286999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489336" y="1028700"/>
            <a:ext cx="594353" cy="59435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10/8/2025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773813" y="2505773"/>
            <a:ext cx="8930640" cy="13817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8900" b="1" i="0">
                <a:solidFill>
                  <a:srgbClr val="EC9C00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863369" y="3820388"/>
            <a:ext cx="15417165" cy="31921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350" b="1" i="0">
                <a:solidFill>
                  <a:schemeClr val="bg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10/8/2025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8000" cy="10287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291968" y="1"/>
              <a:ext cx="6996031" cy="577814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554055" y="1"/>
              <a:ext cx="5733944" cy="5102553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880832" y="7534183"/>
              <a:ext cx="14726285" cy="0"/>
            </a:xfrm>
            <a:custGeom>
              <a:avLst/>
              <a:gdLst/>
              <a:ahLst/>
              <a:cxnLst/>
              <a:rect l="l" t="t" r="r" b="b"/>
              <a:pathLst>
                <a:path w="14726285">
                  <a:moveTo>
                    <a:pt x="0" y="0"/>
                  </a:moveTo>
                  <a:lnTo>
                    <a:pt x="14725704" y="0"/>
                  </a:lnTo>
                </a:path>
              </a:pathLst>
            </a:custGeom>
            <a:ln w="9524">
              <a:solidFill>
                <a:srgbClr val="383BE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880832" y="9253536"/>
              <a:ext cx="14726285" cy="0"/>
            </a:xfrm>
            <a:custGeom>
              <a:avLst/>
              <a:gdLst/>
              <a:ahLst/>
              <a:cxnLst/>
              <a:rect l="l" t="t" r="r" b="b"/>
              <a:pathLst>
                <a:path w="14726285">
                  <a:moveTo>
                    <a:pt x="0" y="0"/>
                  </a:moveTo>
                  <a:lnTo>
                    <a:pt x="14725704" y="0"/>
                  </a:lnTo>
                </a:path>
              </a:pathLst>
            </a:custGeom>
            <a:ln w="9524">
              <a:solidFill>
                <a:srgbClr val="383BE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89336" y="1028700"/>
              <a:ext cx="594353" cy="594350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434" dirty="0">
                <a:solidFill>
                  <a:schemeClr val="bg1"/>
                </a:solidFill>
              </a:rPr>
              <a:t>Центр</a:t>
            </a:r>
            <a:r>
              <a:rPr spc="270" dirty="0">
                <a:solidFill>
                  <a:schemeClr val="bg1"/>
                </a:solidFill>
              </a:rPr>
              <a:t> </a:t>
            </a:r>
            <a:r>
              <a:rPr spc="700" dirty="0">
                <a:solidFill>
                  <a:schemeClr val="bg1"/>
                </a:solidFill>
              </a:rPr>
              <a:t>карьеры</a:t>
            </a:r>
          </a:p>
        </p:txBody>
      </p:sp>
      <p:sp>
        <p:nvSpPr>
          <p:cNvPr id="10" name="object 10"/>
          <p:cNvSpPr txBox="1">
            <a:spLocks noGrp="1"/>
          </p:cNvSpPr>
          <p:nvPr>
            <p:ph type="body" idx="1"/>
          </p:nvPr>
        </p:nvSpPr>
        <p:spPr>
          <a:xfrm>
            <a:off x="1863369" y="3820388"/>
            <a:ext cx="15417165" cy="3242554"/>
          </a:xfrm>
          <a:prstGeom prst="rect">
            <a:avLst/>
          </a:prstGeom>
        </p:spPr>
        <p:txBody>
          <a:bodyPr vert="horz" wrap="square" lIns="0" tIns="125095" rIns="0" bIns="0" rtlCol="0">
            <a:spAutoFit/>
          </a:bodyPr>
          <a:lstStyle/>
          <a:p>
            <a:pPr marL="12700" marR="5080">
              <a:lnSpc>
                <a:spcPts val="8050"/>
              </a:lnSpc>
              <a:spcBef>
                <a:spcPts val="985"/>
              </a:spcBef>
            </a:pPr>
            <a:r>
              <a:rPr spc="310" dirty="0"/>
              <a:t>Калмыцкого </a:t>
            </a:r>
            <a:r>
              <a:rPr spc="880" dirty="0"/>
              <a:t>государственного </a:t>
            </a:r>
            <a:r>
              <a:rPr spc="-1825" dirty="0"/>
              <a:t> </a:t>
            </a:r>
            <a:r>
              <a:rPr spc="810" dirty="0"/>
              <a:t>университета </a:t>
            </a:r>
            <a:r>
              <a:rPr spc="605" dirty="0" err="1"/>
              <a:t>имени</a:t>
            </a:r>
            <a:r>
              <a:rPr spc="605" dirty="0"/>
              <a:t> </a:t>
            </a:r>
            <a:r>
              <a:rPr spc="610" dirty="0"/>
              <a:t> </a:t>
            </a:r>
            <a:r>
              <a:rPr spc="495" dirty="0" smtClean="0"/>
              <a:t>Б</a:t>
            </a:r>
            <a:r>
              <a:rPr lang="ru-RU" spc="495" dirty="0" err="1" smtClean="0"/>
              <a:t>асана</a:t>
            </a:r>
            <a:r>
              <a:rPr lang="ru-RU" spc="495" dirty="0" smtClean="0"/>
              <a:t> </a:t>
            </a:r>
            <a:r>
              <a:rPr spc="495" dirty="0" smtClean="0"/>
              <a:t>Б</a:t>
            </a:r>
            <a:r>
              <a:rPr lang="ru-RU" spc="495" dirty="0" err="1" smtClean="0"/>
              <a:t>адьминовича</a:t>
            </a:r>
            <a:r>
              <a:rPr lang="ru-RU" spc="495" dirty="0" smtClean="0"/>
              <a:t> </a:t>
            </a:r>
            <a:r>
              <a:rPr spc="495" dirty="0" err="1" smtClean="0"/>
              <a:t>Городовикова</a:t>
            </a:r>
            <a:endParaRPr spc="495" dirty="0"/>
          </a:p>
        </p:txBody>
      </p:sp>
      <p:sp>
        <p:nvSpPr>
          <p:cNvPr id="11" name="object 11"/>
          <p:cNvSpPr txBox="1"/>
          <p:nvPr/>
        </p:nvSpPr>
        <p:spPr>
          <a:xfrm>
            <a:off x="1876069" y="7538946"/>
            <a:ext cx="7362825" cy="948978"/>
          </a:xfrm>
          <a:prstGeom prst="rect">
            <a:avLst/>
          </a:prstGeom>
          <a:solidFill>
            <a:srgbClr val="383BE3"/>
          </a:solidFill>
        </p:spPr>
        <p:txBody>
          <a:bodyPr vert="horz" wrap="square" lIns="0" tIns="452120" rIns="0" bIns="0" rtlCol="0">
            <a:spAutoFit/>
          </a:bodyPr>
          <a:lstStyle/>
          <a:p>
            <a:pPr marL="514984">
              <a:lnSpc>
                <a:spcPct val="100000"/>
              </a:lnSpc>
              <a:spcBef>
                <a:spcPts val="3560"/>
              </a:spcBef>
            </a:pPr>
            <a:r>
              <a:rPr lang="en-US" sz="3200" spc="13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rabota.kalmgu@bk.ru</a:t>
            </a:r>
            <a:endParaRPr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9372600" y="7658100"/>
            <a:ext cx="3581400" cy="724237"/>
          </a:xfrm>
          <a:prstGeom prst="rect">
            <a:avLst/>
          </a:prstGeom>
        </p:spPr>
        <p:txBody>
          <a:bodyPr vert="horz" wrap="square" lIns="0" tIns="147955" rIns="0" bIns="0" rtlCol="0">
            <a:spAutoFit/>
          </a:bodyPr>
          <a:lstStyle/>
          <a:p>
            <a:pPr marL="12700" marR="5080">
              <a:lnSpc>
                <a:spcPct val="67100"/>
              </a:lnSpc>
              <a:spcBef>
                <a:spcPts val="1165"/>
              </a:spcBef>
            </a:pPr>
            <a:r>
              <a:rPr lang="ru-RU" sz="2000" spc="-16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г.</a:t>
            </a:r>
            <a:r>
              <a:rPr lang="en-US" sz="2000" spc="-16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spc="-16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Элиста     </a:t>
            </a:r>
            <a:r>
              <a:rPr lang="ru-RU" sz="2000" spc="-55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ул.Пушкина,11</a:t>
            </a:r>
          </a:p>
          <a:p>
            <a:pPr marL="12700" marR="5080">
              <a:lnSpc>
                <a:spcPct val="67100"/>
              </a:lnSpc>
              <a:spcBef>
                <a:spcPts val="1165"/>
              </a:spcBef>
            </a:pPr>
            <a:r>
              <a:rPr lang="ru-RU" sz="2000" spc="-55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1 корпус, </a:t>
            </a:r>
            <a:r>
              <a:rPr lang="ru-RU" sz="2000" spc="-55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каб</a:t>
            </a:r>
            <a:r>
              <a:rPr lang="ru-RU" sz="2000" spc="-55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. №106</a:t>
            </a:r>
            <a:endParaRPr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070990" y="1092380"/>
            <a:ext cx="3930650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600" b="1" spc="120" dirty="0">
                <a:solidFill>
                  <a:srgbClr val="FFFFFF"/>
                </a:solidFill>
                <a:latin typeface="Times New Roman"/>
                <a:cs typeface="Times New Roman"/>
              </a:rPr>
              <a:t>Центр</a:t>
            </a:r>
            <a:r>
              <a:rPr sz="2600" b="1" spc="8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600" b="1" spc="200" dirty="0">
                <a:solidFill>
                  <a:srgbClr val="FFFFFF"/>
                </a:solidFill>
                <a:latin typeface="Times New Roman"/>
                <a:cs typeface="Times New Roman"/>
              </a:rPr>
              <a:t>карьеры</a:t>
            </a:r>
            <a:r>
              <a:rPr sz="2600" b="1" spc="8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600" b="1" spc="-85" dirty="0">
                <a:solidFill>
                  <a:srgbClr val="FFFFFF"/>
                </a:solidFill>
                <a:latin typeface="Times New Roman"/>
                <a:cs typeface="Times New Roman"/>
              </a:rPr>
              <a:t>КалмГУ</a:t>
            </a:r>
            <a:endParaRPr sz="26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384847" y="1633554"/>
            <a:ext cx="9903460" cy="8653780"/>
            <a:chOff x="8384847" y="1633554"/>
            <a:chExt cx="9903460" cy="865378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384847" y="3696373"/>
              <a:ext cx="9903152" cy="659062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746370" y="1633554"/>
              <a:ext cx="6512929" cy="6502400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2070990" y="1092381"/>
            <a:ext cx="3930650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600" b="1" spc="120" dirty="0">
                <a:latin typeface="Times New Roman"/>
                <a:cs typeface="Times New Roman"/>
              </a:rPr>
              <a:t>Центр</a:t>
            </a:r>
            <a:r>
              <a:rPr sz="2600" b="1" spc="80" dirty="0">
                <a:latin typeface="Times New Roman"/>
                <a:cs typeface="Times New Roman"/>
              </a:rPr>
              <a:t> </a:t>
            </a:r>
            <a:r>
              <a:rPr sz="2600" b="1" spc="200" dirty="0">
                <a:latin typeface="Times New Roman"/>
                <a:cs typeface="Times New Roman"/>
              </a:rPr>
              <a:t>карьеры</a:t>
            </a:r>
            <a:r>
              <a:rPr sz="2600" b="1" spc="80" dirty="0">
                <a:latin typeface="Times New Roman"/>
                <a:cs typeface="Times New Roman"/>
              </a:rPr>
              <a:t> </a:t>
            </a:r>
            <a:r>
              <a:rPr sz="2600" b="1" spc="-85" dirty="0">
                <a:latin typeface="Times New Roman"/>
                <a:cs typeface="Times New Roman"/>
              </a:rPr>
              <a:t>КалмГУ</a:t>
            </a:r>
            <a:endParaRPr sz="26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016148" y="2504636"/>
            <a:ext cx="8308975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200" b="0" spc="-434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sz="7200" b="0" spc="-229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7200" b="0" spc="-355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</a:t>
            </a:r>
            <a:r>
              <a:rPr sz="7200" b="0" spc="565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е</a:t>
            </a:r>
            <a:r>
              <a:rPr sz="7200" b="0" spc="465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r>
              <a:rPr sz="7200" b="0" spc="204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sz="7200" b="0" spc="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sz="7200" b="0" spc="565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е</a:t>
            </a:r>
            <a:r>
              <a:rPr sz="7200" b="0" spc="-229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7200" b="0" spc="495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</a:t>
            </a:r>
            <a:r>
              <a:rPr sz="7200" b="0" spc="43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sz="7200" b="0" spc="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sz="7200" b="0" spc="36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ь</a:t>
            </a:r>
            <a:r>
              <a:rPr sz="7200" b="0" spc="565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е</a:t>
            </a:r>
            <a:r>
              <a:rPr sz="7200" b="0" spc="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sz="7200" b="0" spc="-25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ы</a:t>
            </a:r>
            <a:endParaRPr sz="7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09600" y="4152900"/>
            <a:ext cx="10134600" cy="39821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6900"/>
              </a:lnSpc>
              <a:spcBef>
                <a:spcPts val="95"/>
              </a:spcBef>
              <a:tabLst>
                <a:tab pos="3823970" algn="l"/>
              </a:tabLst>
            </a:pPr>
            <a:r>
              <a:rPr sz="3150" spc="130" dirty="0">
                <a:latin typeface="Times New Roman" pitchFamily="18" charset="0"/>
                <a:cs typeface="Times New Roman" pitchFamily="18" charset="0"/>
              </a:rPr>
              <a:t>Центр </a:t>
            </a:r>
            <a:r>
              <a:rPr sz="3150" spc="190" dirty="0">
                <a:latin typeface="Times New Roman" pitchFamily="18" charset="0"/>
                <a:cs typeface="Times New Roman" pitchFamily="18" charset="0"/>
              </a:rPr>
              <a:t>карьеры </a:t>
            </a:r>
            <a:r>
              <a:rPr sz="3150" spc="120" dirty="0">
                <a:latin typeface="Times New Roman" pitchFamily="18" charset="0"/>
                <a:cs typeface="Times New Roman" pitchFamily="18" charset="0"/>
              </a:rPr>
              <a:t>Калмыцкого </a:t>
            </a:r>
            <a:r>
              <a:rPr sz="3150" spc="12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3150" spc="245" dirty="0">
                <a:latin typeface="Times New Roman" pitchFamily="18" charset="0"/>
                <a:cs typeface="Times New Roman" pitchFamily="18" charset="0"/>
              </a:rPr>
              <a:t>государственного</a:t>
            </a:r>
            <a:r>
              <a:rPr sz="3150" spc="-10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3150" spc="235" dirty="0">
                <a:latin typeface="Times New Roman" pitchFamily="18" charset="0"/>
                <a:cs typeface="Times New Roman" pitchFamily="18" charset="0"/>
              </a:rPr>
              <a:t>университета</a:t>
            </a:r>
            <a:r>
              <a:rPr sz="3150" spc="-10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3150" spc="140" dirty="0" err="1">
                <a:latin typeface="Times New Roman" pitchFamily="18" charset="0"/>
                <a:cs typeface="Times New Roman" pitchFamily="18" charset="0"/>
              </a:rPr>
              <a:t>имени</a:t>
            </a:r>
            <a:r>
              <a:rPr sz="3150" spc="14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3150" spc="-93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150" spc="125" dirty="0" err="1" smtClean="0">
                <a:latin typeface="Times New Roman" pitchFamily="18" charset="0"/>
                <a:cs typeface="Times New Roman" pitchFamily="18" charset="0"/>
              </a:rPr>
              <a:t>Басана</a:t>
            </a:r>
            <a:r>
              <a:rPr lang="ru-RU" sz="3150" spc="12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150" spc="125" dirty="0" err="1" smtClean="0">
                <a:latin typeface="Times New Roman" pitchFamily="18" charset="0"/>
                <a:cs typeface="Times New Roman" pitchFamily="18" charset="0"/>
              </a:rPr>
              <a:t>Бадьминовича</a:t>
            </a:r>
            <a:r>
              <a:rPr lang="ru-RU" sz="3150" spc="12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3150" spc="125" dirty="0" err="1" smtClean="0">
                <a:latin typeface="Times New Roman" pitchFamily="18" charset="0"/>
                <a:cs typeface="Times New Roman" pitchFamily="18" charset="0"/>
              </a:rPr>
              <a:t>Городовикова</a:t>
            </a:r>
            <a:r>
              <a:rPr lang="ru-RU" sz="3150" spc="12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3150" spc="375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sz="3150" spc="204" dirty="0">
                <a:latin typeface="Times New Roman" pitchFamily="18" charset="0"/>
                <a:cs typeface="Times New Roman" pitchFamily="18" charset="0"/>
              </a:rPr>
              <a:t>подразделение </a:t>
            </a:r>
            <a:r>
              <a:rPr sz="3150" spc="21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3150" spc="180" dirty="0">
                <a:latin typeface="Times New Roman" pitchFamily="18" charset="0"/>
                <a:cs typeface="Times New Roman" pitchFamily="18" charset="0"/>
              </a:rPr>
              <a:t>университета,</a:t>
            </a:r>
            <a:r>
              <a:rPr sz="3150" spc="-10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3150" spc="245" dirty="0">
                <a:latin typeface="Times New Roman" pitchFamily="18" charset="0"/>
                <a:cs typeface="Times New Roman" pitchFamily="18" charset="0"/>
              </a:rPr>
              <a:t>созданное</a:t>
            </a:r>
            <a:r>
              <a:rPr sz="3150" spc="-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3150" spc="80" dirty="0">
                <a:latin typeface="Times New Roman" pitchFamily="18" charset="0"/>
                <a:cs typeface="Times New Roman" pitchFamily="18" charset="0"/>
              </a:rPr>
              <a:t>для</a:t>
            </a:r>
            <a:r>
              <a:rPr sz="3150" spc="-10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3150" spc="229" dirty="0">
                <a:latin typeface="Times New Roman" pitchFamily="18" charset="0"/>
                <a:cs typeface="Times New Roman" pitchFamily="18" charset="0"/>
              </a:rPr>
              <a:t>развития </a:t>
            </a:r>
            <a:r>
              <a:rPr sz="3150" spc="-93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3150" spc="229" dirty="0">
                <a:latin typeface="Times New Roman" pitchFamily="18" charset="0"/>
                <a:cs typeface="Times New Roman" pitchFamily="18" charset="0"/>
              </a:rPr>
              <a:t>карьерного</a:t>
            </a:r>
            <a:r>
              <a:rPr sz="3150" spc="-11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3150" spc="180" dirty="0" err="1">
                <a:latin typeface="Times New Roman" pitchFamily="18" charset="0"/>
                <a:cs typeface="Times New Roman" pitchFamily="18" charset="0"/>
              </a:rPr>
              <a:t>потенциала</a:t>
            </a:r>
            <a:r>
              <a:rPr sz="3150" spc="-11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150" spc="170" dirty="0">
                <a:latin typeface="Times New Roman" pitchFamily="18" charset="0"/>
                <a:cs typeface="Times New Roman" pitchFamily="18" charset="0"/>
              </a:rPr>
              <a:t>студентов</a:t>
            </a:r>
            <a:r>
              <a:rPr sz="3150" spc="-11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150" spc="-11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3150" spc="165" dirty="0" smtClean="0">
                <a:latin typeface="Times New Roman" pitchFamily="18" charset="0"/>
                <a:cs typeface="Times New Roman" pitchFamily="18" charset="0"/>
              </a:rPr>
              <a:t>и </a:t>
            </a:r>
            <a:r>
              <a:rPr sz="3150" spc="-93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3150" spc="240" dirty="0">
                <a:latin typeface="Times New Roman" pitchFamily="18" charset="0"/>
                <a:cs typeface="Times New Roman" pitchFamily="18" charset="0"/>
              </a:rPr>
              <a:t>качественного </a:t>
            </a:r>
            <a:r>
              <a:rPr sz="3150" spc="204" dirty="0">
                <a:latin typeface="Times New Roman" pitchFamily="18" charset="0"/>
                <a:cs typeface="Times New Roman" pitchFamily="18" charset="0"/>
              </a:rPr>
              <a:t>взаимодействия </a:t>
            </a:r>
            <a:r>
              <a:rPr sz="3150" spc="340" dirty="0">
                <a:latin typeface="Times New Roman" pitchFamily="18" charset="0"/>
                <a:cs typeface="Times New Roman" pitchFamily="18" charset="0"/>
              </a:rPr>
              <a:t>с </a:t>
            </a:r>
            <a:r>
              <a:rPr sz="3150" spc="34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3150" spc="204" dirty="0" err="1" smtClean="0">
                <a:latin typeface="Times New Roman" pitchFamily="18" charset="0"/>
                <a:cs typeface="Times New Roman" pitchFamily="18" charset="0"/>
              </a:rPr>
              <a:t>выпускниками</a:t>
            </a:r>
            <a:r>
              <a:rPr lang="ru-RU" sz="3150" spc="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3150" spc="-10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3150" spc="140" dirty="0" err="1" smtClean="0">
                <a:latin typeface="Times New Roman" pitchFamily="18" charset="0"/>
                <a:cs typeface="Times New Roman" pitchFamily="18" charset="0"/>
              </a:rPr>
              <a:t>Университета</a:t>
            </a:r>
            <a:r>
              <a:rPr lang="ru-RU" sz="3150" spc="140" dirty="0" smtClean="0">
                <a:latin typeface="Times New Roman" pitchFamily="18" charset="0"/>
                <a:cs typeface="Times New Roman" pitchFamily="18" charset="0"/>
              </a:rPr>
              <a:t> и кадровыми партнёрами</a:t>
            </a:r>
            <a:endParaRPr sz="315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991385" y="1123845"/>
            <a:ext cx="0" cy="8134984"/>
          </a:xfrm>
          <a:custGeom>
            <a:avLst/>
            <a:gdLst/>
            <a:ahLst/>
            <a:cxnLst/>
            <a:rect l="l" t="t" r="r" b="b"/>
            <a:pathLst>
              <a:path h="8134984">
                <a:moveTo>
                  <a:pt x="0" y="8134420"/>
                </a:moveTo>
                <a:lnTo>
                  <a:pt x="0" y="0"/>
                </a:lnTo>
              </a:path>
            </a:pathLst>
          </a:custGeom>
          <a:ln w="2857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985998"/>
            <a:ext cx="5355506" cy="6301001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070990" y="1092381"/>
            <a:ext cx="3930650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600" b="1" spc="120" dirty="0">
                <a:latin typeface="Times New Roman"/>
                <a:cs typeface="Times New Roman"/>
              </a:rPr>
              <a:t>Центр</a:t>
            </a:r>
            <a:r>
              <a:rPr sz="2600" b="1" spc="80" dirty="0">
                <a:latin typeface="Times New Roman"/>
                <a:cs typeface="Times New Roman"/>
              </a:rPr>
              <a:t> </a:t>
            </a:r>
            <a:r>
              <a:rPr sz="2600" b="1" spc="200" dirty="0">
                <a:latin typeface="Times New Roman"/>
                <a:cs typeface="Times New Roman"/>
              </a:rPr>
              <a:t>карьеры</a:t>
            </a:r>
            <a:r>
              <a:rPr sz="2600" b="1" spc="80" dirty="0">
                <a:latin typeface="Times New Roman"/>
                <a:cs typeface="Times New Roman"/>
              </a:rPr>
              <a:t> </a:t>
            </a:r>
            <a:r>
              <a:rPr sz="2600" b="1" spc="-85" dirty="0">
                <a:latin typeface="Times New Roman"/>
                <a:cs typeface="Times New Roman"/>
              </a:rPr>
              <a:t>КалмГУ</a:t>
            </a:r>
            <a:endParaRPr sz="26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81000" y="4991100"/>
            <a:ext cx="7464509" cy="247849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" marR="5080" indent="-12065">
              <a:lnSpc>
                <a:spcPct val="116300"/>
              </a:lnSpc>
              <a:spcBef>
                <a:spcPts val="100"/>
              </a:spcBef>
            </a:pPr>
            <a:r>
              <a:rPr sz="7200" spc="190" dirty="0">
                <a:latin typeface="Times New Roman" pitchFamily="18" charset="0"/>
                <a:cs typeface="Times New Roman" pitchFamily="18" charset="0"/>
              </a:rPr>
              <a:t>Чем</a:t>
            </a:r>
            <a:r>
              <a:rPr sz="7200" spc="-28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7200" spc="445" dirty="0">
                <a:latin typeface="Times New Roman" pitchFamily="18" charset="0"/>
                <a:cs typeface="Times New Roman" pitchFamily="18" charset="0"/>
              </a:rPr>
              <a:t>занимается </a:t>
            </a:r>
            <a:r>
              <a:rPr sz="7200" spc="-215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7200" spc="295" dirty="0">
                <a:latin typeface="Times New Roman" pitchFamily="18" charset="0"/>
                <a:cs typeface="Times New Roman" pitchFamily="18" charset="0"/>
              </a:rPr>
              <a:t>Центр</a:t>
            </a:r>
            <a:r>
              <a:rPr sz="7200" spc="-24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7200" spc="430" dirty="0">
                <a:latin typeface="Times New Roman" pitchFamily="18" charset="0"/>
                <a:cs typeface="Times New Roman" pitchFamily="18" charset="0"/>
              </a:rPr>
              <a:t>карьеры</a:t>
            </a:r>
            <a:endParaRPr sz="7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8338890" y="1399524"/>
            <a:ext cx="9701530" cy="19399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algn="l">
              <a:lnSpc>
                <a:spcPct val="116300"/>
              </a:lnSpc>
              <a:spcBef>
                <a:spcPts val="90"/>
              </a:spcBef>
            </a:pPr>
            <a:r>
              <a:rPr sz="3600" b="0" spc="18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Поддержка</a:t>
            </a:r>
            <a:r>
              <a:rPr sz="3600" b="0" spc="-12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3600" b="0" spc="21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sz="3600" b="0" spc="-114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3600" b="0" spc="295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развитие</a:t>
            </a:r>
            <a:r>
              <a:rPr sz="3600" b="0" spc="-114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3600" b="0" spc="26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взаимовыгодного </a:t>
            </a:r>
            <a:r>
              <a:rPr sz="3600" b="0" spc="-107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3600" b="0" spc="285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сотрудничества </a:t>
            </a:r>
            <a:r>
              <a:rPr sz="3600" b="0" spc="229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Университета </a:t>
            </a:r>
            <a:r>
              <a:rPr sz="3600" b="0" spc="375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со </a:t>
            </a:r>
            <a:r>
              <a:rPr sz="3600" b="0" spc="38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3600" b="0" spc="145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студентами;</a:t>
            </a:r>
            <a:endParaRPr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382000" y="3924300"/>
            <a:ext cx="9448800" cy="124431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indent="69850">
              <a:lnSpc>
                <a:spcPct val="116300"/>
              </a:lnSpc>
              <a:spcBef>
                <a:spcPts val="90"/>
              </a:spcBef>
            </a:pPr>
            <a:r>
              <a:rPr sz="3600" spc="150" dirty="0">
                <a:latin typeface="Times New Roman" pitchFamily="18" charset="0"/>
                <a:cs typeface="Times New Roman" pitchFamily="18" charset="0"/>
              </a:rPr>
              <a:t>Решение</a:t>
            </a:r>
            <a:r>
              <a:rPr sz="3600" spc="-12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3600" spc="260" dirty="0">
                <a:latin typeface="Times New Roman" pitchFamily="18" charset="0"/>
                <a:cs typeface="Times New Roman" pitchFamily="18" charset="0"/>
              </a:rPr>
              <a:t>вопросов,</a:t>
            </a:r>
            <a:r>
              <a:rPr sz="3600" spc="-12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3600" spc="270" dirty="0">
                <a:latin typeface="Times New Roman" pitchFamily="18" charset="0"/>
                <a:cs typeface="Times New Roman" pitchFamily="18" charset="0"/>
              </a:rPr>
              <a:t>связанных</a:t>
            </a:r>
            <a:r>
              <a:rPr sz="3600" spc="-12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3600" spc="405" dirty="0">
                <a:latin typeface="Times New Roman" pitchFamily="18" charset="0"/>
                <a:cs typeface="Times New Roman" pitchFamily="18" charset="0"/>
              </a:rPr>
              <a:t>с </a:t>
            </a:r>
            <a:r>
              <a:rPr sz="3600" spc="-107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3600" spc="254" dirty="0">
                <a:latin typeface="Times New Roman" pitchFamily="18" charset="0"/>
                <a:cs typeface="Times New Roman" pitchFamily="18" charset="0"/>
              </a:rPr>
              <a:t>построением</a:t>
            </a:r>
            <a:r>
              <a:rPr sz="3600" spc="-13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3600" spc="285" dirty="0" err="1">
                <a:latin typeface="Times New Roman" pitchFamily="18" charset="0"/>
                <a:cs typeface="Times New Roman" pitchFamily="18" charset="0"/>
              </a:rPr>
              <a:t>карьерного</a:t>
            </a:r>
            <a:r>
              <a:rPr sz="3600" spc="-12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spc="150" dirty="0">
                <a:latin typeface="Times New Roman" pitchFamily="18" charset="0"/>
                <a:cs typeface="Times New Roman" pitchFamily="18" charset="0"/>
              </a:rPr>
              <a:t>трека</a:t>
            </a:r>
            <a:r>
              <a:rPr sz="3600" spc="150" dirty="0">
                <a:latin typeface="Times New Roman" pitchFamily="18" charset="0"/>
                <a:cs typeface="Times New Roman" pitchFamily="18" charset="0"/>
              </a:rPr>
              <a:t>;</a:t>
            </a:r>
            <a:endParaRPr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382000" y="5829300"/>
            <a:ext cx="9601200" cy="258198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16300"/>
              </a:lnSpc>
              <a:spcBef>
                <a:spcPts val="90"/>
              </a:spcBef>
            </a:pPr>
            <a:r>
              <a:rPr sz="3600" spc="190" dirty="0">
                <a:latin typeface="Times New Roman" pitchFamily="18" charset="0"/>
                <a:cs typeface="Times New Roman" pitchFamily="18" charset="0"/>
              </a:rPr>
              <a:t>Формирование</a:t>
            </a:r>
            <a:r>
              <a:rPr sz="3600" spc="-11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3600" spc="195" dirty="0">
                <a:latin typeface="Times New Roman" pitchFamily="18" charset="0"/>
                <a:cs typeface="Times New Roman" pitchFamily="18" charset="0"/>
              </a:rPr>
              <a:t>системы</a:t>
            </a:r>
            <a:r>
              <a:rPr sz="3600" spc="-11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3600" spc="270" dirty="0">
                <a:latin typeface="Times New Roman" pitchFamily="18" charset="0"/>
                <a:cs typeface="Times New Roman" pitchFamily="18" charset="0"/>
              </a:rPr>
              <a:t>партнёрства</a:t>
            </a:r>
            <a:r>
              <a:rPr sz="3600" spc="-11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3600" spc="405" dirty="0">
                <a:latin typeface="Times New Roman" pitchFamily="18" charset="0"/>
                <a:cs typeface="Times New Roman" pitchFamily="18" charset="0"/>
              </a:rPr>
              <a:t>с </a:t>
            </a:r>
            <a:r>
              <a:rPr sz="3600" spc="-107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3600" spc="160" dirty="0" err="1">
                <a:latin typeface="Times New Roman" pitchFamily="18" charset="0"/>
                <a:cs typeface="Times New Roman" pitchFamily="18" charset="0"/>
              </a:rPr>
              <a:t>ведущими</a:t>
            </a:r>
            <a:r>
              <a:rPr sz="3600" spc="16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3600" spc="200" dirty="0" err="1">
                <a:latin typeface="Times New Roman" pitchFamily="18" charset="0"/>
                <a:cs typeface="Times New Roman" pitchFamily="18" charset="0"/>
              </a:rPr>
              <a:t>предприятиями</a:t>
            </a:r>
            <a:r>
              <a:rPr lang="ru-RU" sz="3600" spc="200" dirty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sz="3600" spc="200" dirty="0" smtClean="0">
                <a:latin typeface="Times New Roman" pitchFamily="18" charset="0"/>
                <a:cs typeface="Times New Roman" pitchFamily="18" charset="0"/>
              </a:rPr>
              <a:t>учреждениями </a:t>
            </a:r>
            <a:r>
              <a:rPr sz="3600" spc="-10" dirty="0"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3600" spc="-10" dirty="0" err="1">
                <a:latin typeface="Times New Roman" pitchFamily="18" charset="0"/>
                <a:cs typeface="Times New Roman" pitchFamily="18" charset="0"/>
              </a:rPr>
              <a:t>еспублики</a:t>
            </a:r>
            <a:r>
              <a:rPr lang="ru-RU" sz="3600" spc="-10" dirty="0">
                <a:latin typeface="Times New Roman" pitchFamily="18" charset="0"/>
                <a:cs typeface="Times New Roman" pitchFamily="18" charset="0"/>
              </a:rPr>
              <a:t> Калмыкия</a:t>
            </a:r>
            <a:r>
              <a:rPr sz="3600" spc="-1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3600" spc="210" dirty="0">
                <a:latin typeface="Times New Roman" pitchFamily="18" charset="0"/>
                <a:cs typeface="Times New Roman" pitchFamily="18" charset="0"/>
              </a:rPr>
              <a:t>и </a:t>
            </a:r>
            <a:r>
              <a:rPr sz="3600" spc="21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3600" spc="310" dirty="0" err="1">
                <a:latin typeface="Times New Roman" pitchFamily="18" charset="0"/>
                <a:cs typeface="Times New Roman" pitchFamily="18" charset="0"/>
              </a:rPr>
              <a:t>субъектов</a:t>
            </a:r>
            <a:r>
              <a:rPr sz="3600" spc="-11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3600" spc="-285" dirty="0" smtClean="0"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3600" spc="-285" dirty="0" err="1" smtClean="0">
                <a:latin typeface="Times New Roman" pitchFamily="18" charset="0"/>
                <a:cs typeface="Times New Roman" pitchFamily="18" charset="0"/>
              </a:rPr>
              <a:t>оссийской</a:t>
            </a:r>
            <a:r>
              <a:rPr lang="ru-RU" sz="3600" spc="-285" dirty="0" smtClean="0">
                <a:latin typeface="Times New Roman" pitchFamily="18" charset="0"/>
                <a:cs typeface="Times New Roman" pitchFamily="18" charset="0"/>
              </a:rPr>
              <a:t> Федерации</a:t>
            </a:r>
            <a:endParaRPr sz="3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09600" y="6044853"/>
            <a:ext cx="5105400" cy="552715"/>
          </a:xfrm>
          <a:prstGeom prst="rect">
            <a:avLst/>
          </a:prstGeom>
          <a:solidFill>
            <a:srgbClr val="383BE3"/>
          </a:solidFill>
        </p:spPr>
        <p:txBody>
          <a:bodyPr vert="horz" wrap="square" lIns="0" tIns="44450" rIns="0" bIns="0" rtlCol="0">
            <a:spAutoFit/>
          </a:bodyPr>
          <a:lstStyle/>
          <a:p>
            <a:pPr marL="31115">
              <a:lnSpc>
                <a:spcPct val="100000"/>
              </a:lnSpc>
              <a:spcBef>
                <a:spcPts val="350"/>
              </a:spcBef>
            </a:pPr>
            <a:r>
              <a:rPr sz="3300" b="1" spc="-28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sz="3300" b="1" spc="-28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АД</a:t>
            </a:r>
            <a:r>
              <a:rPr sz="3300" b="1" spc="-395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РОВЫХ</a:t>
            </a:r>
            <a:r>
              <a:rPr sz="3300" b="1" spc="-12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300" b="1" spc="-12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sz="3300" b="1" spc="-34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ПАРТНЕРОВ</a:t>
            </a:r>
            <a:endParaRPr sz="33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057400" y="4762500"/>
            <a:ext cx="1219200" cy="8592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5500" b="1" dirty="0" smtClean="0">
                <a:latin typeface="Times New Roman" pitchFamily="18" charset="0"/>
                <a:cs typeface="Times New Roman" pitchFamily="18" charset="0"/>
              </a:rPr>
              <a:t>357</a:t>
            </a:r>
            <a:endParaRPr sz="5500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sp>
          <p:nvSpPr>
            <p:cNvPr id="5" name="object 5"/>
            <p:cNvSpPr/>
            <p:nvPr/>
          </p:nvSpPr>
          <p:spPr>
            <a:xfrm>
              <a:off x="0" y="4149483"/>
              <a:ext cx="18288000" cy="6137910"/>
            </a:xfrm>
            <a:custGeom>
              <a:avLst/>
              <a:gdLst/>
              <a:ahLst/>
              <a:cxnLst/>
              <a:rect l="l" t="t" r="r" b="b"/>
              <a:pathLst>
                <a:path w="18288000" h="6137909">
                  <a:moveTo>
                    <a:pt x="18287988" y="0"/>
                  </a:moveTo>
                  <a:lnTo>
                    <a:pt x="0" y="0"/>
                  </a:lnTo>
                  <a:lnTo>
                    <a:pt x="0" y="850"/>
                  </a:lnTo>
                  <a:lnTo>
                    <a:pt x="12185599" y="850"/>
                  </a:lnTo>
                  <a:lnTo>
                    <a:pt x="12185599" y="3374034"/>
                  </a:lnTo>
                  <a:lnTo>
                    <a:pt x="6102299" y="3374034"/>
                  </a:lnTo>
                  <a:lnTo>
                    <a:pt x="6102299" y="9575"/>
                  </a:lnTo>
                  <a:lnTo>
                    <a:pt x="6092774" y="9575"/>
                  </a:lnTo>
                  <a:lnTo>
                    <a:pt x="6092774" y="3374034"/>
                  </a:lnTo>
                  <a:lnTo>
                    <a:pt x="0" y="3374034"/>
                  </a:lnTo>
                  <a:lnTo>
                    <a:pt x="0" y="3383559"/>
                  </a:lnTo>
                  <a:lnTo>
                    <a:pt x="6092774" y="3383559"/>
                  </a:lnTo>
                  <a:lnTo>
                    <a:pt x="6092774" y="6137516"/>
                  </a:lnTo>
                  <a:lnTo>
                    <a:pt x="6102299" y="6137516"/>
                  </a:lnTo>
                  <a:lnTo>
                    <a:pt x="6102299" y="3383559"/>
                  </a:lnTo>
                  <a:lnTo>
                    <a:pt x="12185599" y="3383559"/>
                  </a:lnTo>
                  <a:lnTo>
                    <a:pt x="12185599" y="6137516"/>
                  </a:lnTo>
                  <a:lnTo>
                    <a:pt x="12195124" y="6137516"/>
                  </a:lnTo>
                  <a:lnTo>
                    <a:pt x="12195124" y="3383559"/>
                  </a:lnTo>
                  <a:lnTo>
                    <a:pt x="18287988" y="3383559"/>
                  </a:lnTo>
                  <a:lnTo>
                    <a:pt x="18287988" y="3374034"/>
                  </a:lnTo>
                  <a:lnTo>
                    <a:pt x="12195124" y="3374034"/>
                  </a:lnTo>
                  <a:lnTo>
                    <a:pt x="12195124" y="850"/>
                  </a:lnTo>
                  <a:lnTo>
                    <a:pt x="18287988" y="850"/>
                  </a:lnTo>
                  <a:lnTo>
                    <a:pt x="1828798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b="1"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8000" cy="414947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89336" y="1028700"/>
              <a:ext cx="594353" cy="59435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552820" y="0"/>
              <a:ext cx="7735178" cy="2664422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6934200" y="6057900"/>
            <a:ext cx="4495800" cy="536685"/>
          </a:xfrm>
          <a:prstGeom prst="rect">
            <a:avLst/>
          </a:prstGeom>
          <a:solidFill>
            <a:srgbClr val="383BE3"/>
          </a:solidFill>
        </p:spPr>
        <p:txBody>
          <a:bodyPr vert="horz" wrap="square" lIns="0" tIns="66675" rIns="0" bIns="0" rtlCol="0">
            <a:spAutoFit/>
          </a:bodyPr>
          <a:lstStyle/>
          <a:p>
            <a:pPr marL="20955" algn="ctr">
              <a:lnSpc>
                <a:spcPct val="100000"/>
              </a:lnSpc>
              <a:spcBef>
                <a:spcPts val="525"/>
              </a:spcBef>
            </a:pPr>
            <a:r>
              <a:rPr sz="3050" b="1" spc="-31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НОВЫХ</a:t>
            </a:r>
            <a:r>
              <a:rPr lang="ru-RU" sz="3050" b="1" spc="-31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sz="3050" b="1" spc="-11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3050" b="1" spc="-254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ВАКАНСИЙ</a:t>
            </a:r>
            <a:endParaRPr sz="305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527091" y="4892561"/>
            <a:ext cx="1233805" cy="863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5500" b="1" spc="-185" dirty="0">
                <a:latin typeface="Times New Roman" pitchFamily="18" charset="0"/>
                <a:cs typeface="Times New Roman" pitchFamily="18" charset="0"/>
              </a:rPr>
              <a:t>700</a:t>
            </a:r>
            <a:endParaRPr sz="55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2954000" y="5829300"/>
            <a:ext cx="4398004" cy="1388842"/>
          </a:xfrm>
          <a:prstGeom prst="rect">
            <a:avLst/>
          </a:prstGeom>
          <a:solidFill>
            <a:srgbClr val="383BE3"/>
          </a:solidFill>
        </p:spPr>
        <p:txBody>
          <a:bodyPr vert="horz" wrap="square" lIns="0" tIns="0" rIns="0" bIns="0" rtlCol="0">
            <a:spAutoFit/>
          </a:bodyPr>
          <a:lstStyle/>
          <a:p>
            <a:pPr marL="20955" algn="ctr">
              <a:lnSpc>
                <a:spcPct val="150000"/>
              </a:lnSpc>
            </a:pPr>
            <a:r>
              <a:rPr lang="ru-RU" sz="3200" b="1" spc="-315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ТРУДОУСТРОЕННЫХ ВЫПУСКНИКОВ</a:t>
            </a:r>
            <a:endParaRPr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4161079" y="4892561"/>
            <a:ext cx="2152015" cy="863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5500" b="1" spc="240" dirty="0">
                <a:latin typeface="Times New Roman" pitchFamily="18" charset="0"/>
                <a:cs typeface="Times New Roman" pitchFamily="18" charset="0"/>
              </a:rPr>
              <a:t>31</a:t>
            </a:r>
            <a:r>
              <a:rPr sz="5500" b="1" spc="590" dirty="0">
                <a:latin typeface="Times New Roman" pitchFamily="18" charset="0"/>
                <a:cs typeface="Times New Roman" pitchFamily="18" charset="0"/>
              </a:rPr>
              <a:t>00</a:t>
            </a:r>
            <a:r>
              <a:rPr sz="5500" b="1" spc="280" dirty="0">
                <a:latin typeface="Times New Roman" pitchFamily="18" charset="0"/>
                <a:cs typeface="Times New Roman" pitchFamily="18" charset="0"/>
              </a:rPr>
              <a:t>+</a:t>
            </a:r>
            <a:endParaRPr sz="55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6221470" y="2027706"/>
            <a:ext cx="5741930" cy="1016304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6500" spc="4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Наша</a:t>
            </a:r>
            <a:r>
              <a:rPr sz="6500" spc="-27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6500" spc="505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польза</a:t>
            </a:r>
            <a:endParaRPr sz="6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851756" y="8369154"/>
            <a:ext cx="4584700" cy="883575"/>
          </a:xfrm>
          <a:prstGeom prst="rect">
            <a:avLst/>
          </a:prstGeom>
        </p:spPr>
        <p:txBody>
          <a:bodyPr vert="horz" wrap="square" lIns="0" tIns="8255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650"/>
              </a:spcBef>
            </a:pPr>
            <a:r>
              <a:rPr lang="ru-RU" sz="2600" b="1" spc="95" dirty="0">
                <a:latin typeface="Times New Roman" pitchFamily="18" charset="0"/>
                <a:cs typeface="Times New Roman" pitchFamily="18" charset="0"/>
              </a:rPr>
              <a:t>Вакансии обновляются ежедневно</a:t>
            </a:r>
            <a:endParaRPr sz="2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3335000" y="8496300"/>
            <a:ext cx="3667125" cy="41614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ru-RU" sz="2600" b="1" spc="60" dirty="0">
                <a:latin typeface="Times New Roman" pitchFamily="18" charset="0"/>
                <a:cs typeface="Times New Roman" pitchFamily="18" charset="0"/>
              </a:rPr>
              <a:t>За последние 3 года</a:t>
            </a:r>
            <a:endParaRPr sz="2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070990" y="1092381"/>
            <a:ext cx="3930650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600" b="1" spc="12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Центр</a:t>
            </a:r>
            <a:r>
              <a:rPr sz="2600" b="1" spc="8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600" b="1" spc="2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карьеры</a:t>
            </a:r>
            <a:r>
              <a:rPr sz="2600" b="1" spc="8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600" b="1" spc="-85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КалмГУ</a:t>
            </a:r>
            <a:endParaRPr sz="2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990600" y="8343900"/>
            <a:ext cx="4114800" cy="8962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1925" marR="5080" indent="-149860">
              <a:lnSpc>
                <a:spcPct val="115399"/>
              </a:lnSpc>
              <a:spcBef>
                <a:spcPts val="100"/>
              </a:spcBef>
            </a:pPr>
            <a:r>
              <a:rPr lang="ru-RU" sz="2600" b="1" spc="150" dirty="0">
                <a:latin typeface="Times New Roman" pitchFamily="18" charset="0"/>
                <a:cs typeface="Times New Roman" pitchFamily="18" charset="0"/>
              </a:rPr>
              <a:t>Число</a:t>
            </a:r>
            <a:r>
              <a:rPr lang="ru-RU" sz="2600" b="1" spc="-11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b="1" spc="145" dirty="0">
                <a:latin typeface="Times New Roman" pitchFamily="18" charset="0"/>
                <a:cs typeface="Times New Roman" pitchFamily="18" charset="0"/>
              </a:rPr>
              <a:t>работодателей растёт каждый </a:t>
            </a:r>
            <a:r>
              <a:rPr lang="ru-RU" sz="2600" b="1" spc="125" dirty="0">
                <a:latin typeface="Times New Roman" pitchFamily="18" charset="0"/>
                <a:cs typeface="Times New Roman" pitchFamily="18" charset="0"/>
              </a:rPr>
              <a:t>день</a:t>
            </a:r>
            <a:endParaRPr sz="26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15"/>
          <p:cNvSpPr/>
          <p:nvPr/>
        </p:nvSpPr>
        <p:spPr>
          <a:xfrm>
            <a:off x="6553200" y="342900"/>
            <a:ext cx="8153400" cy="2514600"/>
          </a:xfrm>
          <a:custGeom>
            <a:avLst/>
            <a:gdLst/>
            <a:ahLst/>
            <a:cxnLst/>
            <a:rect l="l" t="t" r="r" b="b"/>
            <a:pathLst>
              <a:path w="2533015" h="1338579">
                <a:moveTo>
                  <a:pt x="1974184" y="1338117"/>
                </a:moveTo>
                <a:lnTo>
                  <a:pt x="558691" y="1338117"/>
                </a:lnTo>
                <a:lnTo>
                  <a:pt x="508214" y="1327921"/>
                </a:lnTo>
                <a:lnTo>
                  <a:pt x="466994" y="1300117"/>
                </a:lnTo>
                <a:lnTo>
                  <a:pt x="439203" y="1258877"/>
                </a:lnTo>
                <a:lnTo>
                  <a:pt x="429012" y="1208375"/>
                </a:lnTo>
                <a:lnTo>
                  <a:pt x="429012" y="1058284"/>
                </a:lnTo>
                <a:lnTo>
                  <a:pt x="426497" y="1032854"/>
                </a:lnTo>
                <a:lnTo>
                  <a:pt x="407224" y="986303"/>
                </a:lnTo>
                <a:lnTo>
                  <a:pt x="371279" y="950340"/>
                </a:lnTo>
                <a:lnTo>
                  <a:pt x="324750" y="931058"/>
                </a:lnTo>
                <a:lnTo>
                  <a:pt x="299333" y="928542"/>
                </a:lnTo>
                <a:lnTo>
                  <a:pt x="129679" y="928542"/>
                </a:lnTo>
                <a:lnTo>
                  <a:pt x="79202" y="918346"/>
                </a:lnTo>
                <a:lnTo>
                  <a:pt x="37982" y="890542"/>
                </a:lnTo>
                <a:lnTo>
                  <a:pt x="10190" y="849302"/>
                </a:lnTo>
                <a:lnTo>
                  <a:pt x="0" y="798800"/>
                </a:lnTo>
                <a:lnTo>
                  <a:pt x="0" y="539316"/>
                </a:lnTo>
                <a:lnTo>
                  <a:pt x="10190" y="488815"/>
                </a:lnTo>
                <a:lnTo>
                  <a:pt x="37982" y="447575"/>
                </a:lnTo>
                <a:lnTo>
                  <a:pt x="79202" y="419770"/>
                </a:lnTo>
                <a:lnTo>
                  <a:pt x="129679" y="409574"/>
                </a:lnTo>
                <a:lnTo>
                  <a:pt x="480369" y="409574"/>
                </a:lnTo>
                <a:lnTo>
                  <a:pt x="505786" y="407058"/>
                </a:lnTo>
                <a:lnTo>
                  <a:pt x="552315" y="387776"/>
                </a:lnTo>
                <a:lnTo>
                  <a:pt x="588260" y="351813"/>
                </a:lnTo>
                <a:lnTo>
                  <a:pt x="607533" y="305262"/>
                </a:lnTo>
                <a:lnTo>
                  <a:pt x="610048" y="279833"/>
                </a:lnTo>
                <a:lnTo>
                  <a:pt x="610048" y="129741"/>
                </a:lnTo>
                <a:lnTo>
                  <a:pt x="620239" y="79240"/>
                </a:lnTo>
                <a:lnTo>
                  <a:pt x="648030" y="38000"/>
                </a:lnTo>
                <a:lnTo>
                  <a:pt x="689250" y="10195"/>
                </a:lnTo>
                <a:lnTo>
                  <a:pt x="739727" y="0"/>
                </a:lnTo>
                <a:lnTo>
                  <a:pt x="1793148" y="0"/>
                </a:lnTo>
                <a:lnTo>
                  <a:pt x="1843625" y="10195"/>
                </a:lnTo>
                <a:lnTo>
                  <a:pt x="1884845" y="38000"/>
                </a:lnTo>
                <a:lnTo>
                  <a:pt x="1912637" y="79240"/>
                </a:lnTo>
                <a:lnTo>
                  <a:pt x="1922827" y="129741"/>
                </a:lnTo>
                <a:lnTo>
                  <a:pt x="1922827" y="279833"/>
                </a:lnTo>
                <a:lnTo>
                  <a:pt x="1933018" y="330334"/>
                </a:lnTo>
                <a:lnTo>
                  <a:pt x="1960809" y="371574"/>
                </a:lnTo>
                <a:lnTo>
                  <a:pt x="2002029" y="399379"/>
                </a:lnTo>
                <a:lnTo>
                  <a:pt x="2052506" y="409574"/>
                </a:lnTo>
                <a:lnTo>
                  <a:pt x="2403196" y="409574"/>
                </a:lnTo>
                <a:lnTo>
                  <a:pt x="2453673" y="419770"/>
                </a:lnTo>
                <a:lnTo>
                  <a:pt x="2494893" y="447575"/>
                </a:lnTo>
                <a:lnTo>
                  <a:pt x="2522685" y="488815"/>
                </a:lnTo>
                <a:lnTo>
                  <a:pt x="2532876" y="539316"/>
                </a:lnTo>
                <a:lnTo>
                  <a:pt x="2532876" y="798800"/>
                </a:lnTo>
                <a:lnTo>
                  <a:pt x="2522685" y="849302"/>
                </a:lnTo>
                <a:lnTo>
                  <a:pt x="2494893" y="890542"/>
                </a:lnTo>
                <a:lnTo>
                  <a:pt x="2453673" y="918346"/>
                </a:lnTo>
                <a:lnTo>
                  <a:pt x="2403196" y="928542"/>
                </a:lnTo>
                <a:lnTo>
                  <a:pt x="2233542" y="928542"/>
                </a:lnTo>
                <a:lnTo>
                  <a:pt x="2183066" y="938738"/>
                </a:lnTo>
                <a:lnTo>
                  <a:pt x="2141846" y="966543"/>
                </a:lnTo>
                <a:lnTo>
                  <a:pt x="2114054" y="1007783"/>
                </a:lnTo>
                <a:lnTo>
                  <a:pt x="2103863" y="1058284"/>
                </a:lnTo>
                <a:lnTo>
                  <a:pt x="2103863" y="1208375"/>
                </a:lnTo>
                <a:lnTo>
                  <a:pt x="2093673" y="1258877"/>
                </a:lnTo>
                <a:lnTo>
                  <a:pt x="2065881" y="1300117"/>
                </a:lnTo>
                <a:lnTo>
                  <a:pt x="2024661" y="1327921"/>
                </a:lnTo>
                <a:lnTo>
                  <a:pt x="1974184" y="1338117"/>
                </a:lnTo>
                <a:close/>
              </a:path>
            </a:pathLst>
          </a:custGeom>
          <a:solidFill>
            <a:srgbClr val="D6DBE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050" name="Picture 2" descr="C:\Users\a.konushev\Downloads\photo_2024-12-26_12-10-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353800" y="5944994"/>
            <a:ext cx="6519041" cy="43420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" name="object 15"/>
          <p:cNvSpPr/>
          <p:nvPr/>
        </p:nvSpPr>
        <p:spPr>
          <a:xfrm>
            <a:off x="13563600" y="3314700"/>
            <a:ext cx="4343400" cy="1295400"/>
          </a:xfrm>
          <a:custGeom>
            <a:avLst/>
            <a:gdLst/>
            <a:ahLst/>
            <a:cxnLst/>
            <a:rect l="l" t="t" r="r" b="b"/>
            <a:pathLst>
              <a:path w="2533015" h="1338579">
                <a:moveTo>
                  <a:pt x="1974184" y="1338117"/>
                </a:moveTo>
                <a:lnTo>
                  <a:pt x="558691" y="1338117"/>
                </a:lnTo>
                <a:lnTo>
                  <a:pt x="508214" y="1327921"/>
                </a:lnTo>
                <a:lnTo>
                  <a:pt x="466994" y="1300117"/>
                </a:lnTo>
                <a:lnTo>
                  <a:pt x="439203" y="1258877"/>
                </a:lnTo>
                <a:lnTo>
                  <a:pt x="429012" y="1208375"/>
                </a:lnTo>
                <a:lnTo>
                  <a:pt x="429012" y="1058284"/>
                </a:lnTo>
                <a:lnTo>
                  <a:pt x="426497" y="1032854"/>
                </a:lnTo>
                <a:lnTo>
                  <a:pt x="407224" y="986303"/>
                </a:lnTo>
                <a:lnTo>
                  <a:pt x="371279" y="950340"/>
                </a:lnTo>
                <a:lnTo>
                  <a:pt x="324750" y="931058"/>
                </a:lnTo>
                <a:lnTo>
                  <a:pt x="299333" y="928542"/>
                </a:lnTo>
                <a:lnTo>
                  <a:pt x="129679" y="928542"/>
                </a:lnTo>
                <a:lnTo>
                  <a:pt x="79202" y="918346"/>
                </a:lnTo>
                <a:lnTo>
                  <a:pt x="37982" y="890542"/>
                </a:lnTo>
                <a:lnTo>
                  <a:pt x="10190" y="849302"/>
                </a:lnTo>
                <a:lnTo>
                  <a:pt x="0" y="798800"/>
                </a:lnTo>
                <a:lnTo>
                  <a:pt x="0" y="539316"/>
                </a:lnTo>
                <a:lnTo>
                  <a:pt x="10190" y="488815"/>
                </a:lnTo>
                <a:lnTo>
                  <a:pt x="37982" y="447575"/>
                </a:lnTo>
                <a:lnTo>
                  <a:pt x="79202" y="419770"/>
                </a:lnTo>
                <a:lnTo>
                  <a:pt x="129679" y="409574"/>
                </a:lnTo>
                <a:lnTo>
                  <a:pt x="480369" y="409574"/>
                </a:lnTo>
                <a:lnTo>
                  <a:pt x="505786" y="407058"/>
                </a:lnTo>
                <a:lnTo>
                  <a:pt x="552315" y="387776"/>
                </a:lnTo>
                <a:lnTo>
                  <a:pt x="588260" y="351813"/>
                </a:lnTo>
                <a:lnTo>
                  <a:pt x="607533" y="305262"/>
                </a:lnTo>
                <a:lnTo>
                  <a:pt x="610048" y="279833"/>
                </a:lnTo>
                <a:lnTo>
                  <a:pt x="610048" y="129741"/>
                </a:lnTo>
                <a:lnTo>
                  <a:pt x="620239" y="79240"/>
                </a:lnTo>
                <a:lnTo>
                  <a:pt x="648030" y="38000"/>
                </a:lnTo>
                <a:lnTo>
                  <a:pt x="689250" y="10195"/>
                </a:lnTo>
                <a:lnTo>
                  <a:pt x="739727" y="0"/>
                </a:lnTo>
                <a:lnTo>
                  <a:pt x="1793148" y="0"/>
                </a:lnTo>
                <a:lnTo>
                  <a:pt x="1843625" y="10195"/>
                </a:lnTo>
                <a:lnTo>
                  <a:pt x="1884845" y="38000"/>
                </a:lnTo>
                <a:lnTo>
                  <a:pt x="1912637" y="79240"/>
                </a:lnTo>
                <a:lnTo>
                  <a:pt x="1922827" y="129741"/>
                </a:lnTo>
                <a:lnTo>
                  <a:pt x="1922827" y="279833"/>
                </a:lnTo>
                <a:lnTo>
                  <a:pt x="1933018" y="330334"/>
                </a:lnTo>
                <a:lnTo>
                  <a:pt x="1960809" y="371574"/>
                </a:lnTo>
                <a:lnTo>
                  <a:pt x="2002029" y="399379"/>
                </a:lnTo>
                <a:lnTo>
                  <a:pt x="2052506" y="409574"/>
                </a:lnTo>
                <a:lnTo>
                  <a:pt x="2403196" y="409574"/>
                </a:lnTo>
                <a:lnTo>
                  <a:pt x="2453673" y="419770"/>
                </a:lnTo>
                <a:lnTo>
                  <a:pt x="2494893" y="447575"/>
                </a:lnTo>
                <a:lnTo>
                  <a:pt x="2522685" y="488815"/>
                </a:lnTo>
                <a:lnTo>
                  <a:pt x="2532876" y="539316"/>
                </a:lnTo>
                <a:lnTo>
                  <a:pt x="2532876" y="798800"/>
                </a:lnTo>
                <a:lnTo>
                  <a:pt x="2522685" y="849302"/>
                </a:lnTo>
                <a:lnTo>
                  <a:pt x="2494893" y="890542"/>
                </a:lnTo>
                <a:lnTo>
                  <a:pt x="2453673" y="918346"/>
                </a:lnTo>
                <a:lnTo>
                  <a:pt x="2403196" y="928542"/>
                </a:lnTo>
                <a:lnTo>
                  <a:pt x="2233542" y="928542"/>
                </a:lnTo>
                <a:lnTo>
                  <a:pt x="2183066" y="938738"/>
                </a:lnTo>
                <a:lnTo>
                  <a:pt x="2141846" y="966543"/>
                </a:lnTo>
                <a:lnTo>
                  <a:pt x="2114054" y="1007783"/>
                </a:lnTo>
                <a:lnTo>
                  <a:pt x="2103863" y="1058284"/>
                </a:lnTo>
                <a:lnTo>
                  <a:pt x="2103863" y="1208375"/>
                </a:lnTo>
                <a:lnTo>
                  <a:pt x="2093673" y="1258877"/>
                </a:lnTo>
                <a:lnTo>
                  <a:pt x="2065881" y="1300117"/>
                </a:lnTo>
                <a:lnTo>
                  <a:pt x="2024661" y="1327921"/>
                </a:lnTo>
                <a:lnTo>
                  <a:pt x="1974184" y="1338117"/>
                </a:lnTo>
                <a:close/>
              </a:path>
            </a:pathLst>
          </a:custGeom>
          <a:solidFill>
            <a:srgbClr val="D6DBE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89336" y="1028703"/>
            <a:ext cx="594353" cy="594350"/>
          </a:xfrm>
          <a:prstGeom prst="rect">
            <a:avLst/>
          </a:prstGeom>
        </p:spPr>
      </p:pic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2070990" y="1092384"/>
            <a:ext cx="3930650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600" spc="120" dirty="0">
                <a:solidFill>
                  <a:srgbClr val="000000"/>
                </a:solidFill>
              </a:rPr>
              <a:t>Центр</a:t>
            </a:r>
            <a:r>
              <a:rPr sz="2600" spc="80" dirty="0">
                <a:solidFill>
                  <a:srgbClr val="000000"/>
                </a:solidFill>
              </a:rPr>
              <a:t> </a:t>
            </a:r>
            <a:r>
              <a:rPr sz="2600" spc="200" dirty="0">
                <a:solidFill>
                  <a:srgbClr val="000000"/>
                </a:solidFill>
              </a:rPr>
              <a:t>карьеры</a:t>
            </a:r>
            <a:r>
              <a:rPr sz="2600" spc="80" dirty="0">
                <a:solidFill>
                  <a:srgbClr val="000000"/>
                </a:solidFill>
              </a:rPr>
              <a:t> </a:t>
            </a:r>
            <a:r>
              <a:rPr sz="2600" spc="-85" dirty="0">
                <a:solidFill>
                  <a:srgbClr val="000000"/>
                </a:solidFill>
              </a:rPr>
              <a:t>КалмГУ</a:t>
            </a:r>
            <a:endParaRPr sz="2600" dirty="0"/>
          </a:p>
        </p:txBody>
      </p:sp>
      <p:sp>
        <p:nvSpPr>
          <p:cNvPr id="15" name="object 15"/>
          <p:cNvSpPr/>
          <p:nvPr/>
        </p:nvSpPr>
        <p:spPr>
          <a:xfrm>
            <a:off x="228600" y="7124700"/>
            <a:ext cx="2895600" cy="1600200"/>
          </a:xfrm>
          <a:custGeom>
            <a:avLst/>
            <a:gdLst/>
            <a:ahLst/>
            <a:cxnLst/>
            <a:rect l="l" t="t" r="r" b="b"/>
            <a:pathLst>
              <a:path w="2533015" h="1338579">
                <a:moveTo>
                  <a:pt x="1974184" y="1338117"/>
                </a:moveTo>
                <a:lnTo>
                  <a:pt x="558691" y="1338117"/>
                </a:lnTo>
                <a:lnTo>
                  <a:pt x="508214" y="1327921"/>
                </a:lnTo>
                <a:lnTo>
                  <a:pt x="466994" y="1300117"/>
                </a:lnTo>
                <a:lnTo>
                  <a:pt x="439203" y="1258877"/>
                </a:lnTo>
                <a:lnTo>
                  <a:pt x="429012" y="1208375"/>
                </a:lnTo>
                <a:lnTo>
                  <a:pt x="429012" y="1058284"/>
                </a:lnTo>
                <a:lnTo>
                  <a:pt x="426497" y="1032854"/>
                </a:lnTo>
                <a:lnTo>
                  <a:pt x="407224" y="986303"/>
                </a:lnTo>
                <a:lnTo>
                  <a:pt x="371279" y="950340"/>
                </a:lnTo>
                <a:lnTo>
                  <a:pt x="324750" y="931058"/>
                </a:lnTo>
                <a:lnTo>
                  <a:pt x="299333" y="928542"/>
                </a:lnTo>
                <a:lnTo>
                  <a:pt x="129679" y="928542"/>
                </a:lnTo>
                <a:lnTo>
                  <a:pt x="79202" y="918346"/>
                </a:lnTo>
                <a:lnTo>
                  <a:pt x="37982" y="890542"/>
                </a:lnTo>
                <a:lnTo>
                  <a:pt x="10190" y="849302"/>
                </a:lnTo>
                <a:lnTo>
                  <a:pt x="0" y="798800"/>
                </a:lnTo>
                <a:lnTo>
                  <a:pt x="0" y="539316"/>
                </a:lnTo>
                <a:lnTo>
                  <a:pt x="10190" y="488815"/>
                </a:lnTo>
                <a:lnTo>
                  <a:pt x="37982" y="447575"/>
                </a:lnTo>
                <a:lnTo>
                  <a:pt x="79202" y="419770"/>
                </a:lnTo>
                <a:lnTo>
                  <a:pt x="129679" y="409574"/>
                </a:lnTo>
                <a:lnTo>
                  <a:pt x="480369" y="409574"/>
                </a:lnTo>
                <a:lnTo>
                  <a:pt x="505786" y="407058"/>
                </a:lnTo>
                <a:lnTo>
                  <a:pt x="552315" y="387776"/>
                </a:lnTo>
                <a:lnTo>
                  <a:pt x="588260" y="351813"/>
                </a:lnTo>
                <a:lnTo>
                  <a:pt x="607533" y="305262"/>
                </a:lnTo>
                <a:lnTo>
                  <a:pt x="610048" y="279833"/>
                </a:lnTo>
                <a:lnTo>
                  <a:pt x="610048" y="129741"/>
                </a:lnTo>
                <a:lnTo>
                  <a:pt x="620239" y="79240"/>
                </a:lnTo>
                <a:lnTo>
                  <a:pt x="648030" y="38000"/>
                </a:lnTo>
                <a:lnTo>
                  <a:pt x="689250" y="10195"/>
                </a:lnTo>
                <a:lnTo>
                  <a:pt x="739727" y="0"/>
                </a:lnTo>
                <a:lnTo>
                  <a:pt x="1793148" y="0"/>
                </a:lnTo>
                <a:lnTo>
                  <a:pt x="1843625" y="10195"/>
                </a:lnTo>
                <a:lnTo>
                  <a:pt x="1884845" y="38000"/>
                </a:lnTo>
                <a:lnTo>
                  <a:pt x="1912637" y="79240"/>
                </a:lnTo>
                <a:lnTo>
                  <a:pt x="1922827" y="129741"/>
                </a:lnTo>
                <a:lnTo>
                  <a:pt x="1922827" y="279833"/>
                </a:lnTo>
                <a:lnTo>
                  <a:pt x="1933018" y="330334"/>
                </a:lnTo>
                <a:lnTo>
                  <a:pt x="1960809" y="371574"/>
                </a:lnTo>
                <a:lnTo>
                  <a:pt x="2002029" y="399379"/>
                </a:lnTo>
                <a:lnTo>
                  <a:pt x="2052506" y="409574"/>
                </a:lnTo>
                <a:lnTo>
                  <a:pt x="2403196" y="409574"/>
                </a:lnTo>
                <a:lnTo>
                  <a:pt x="2453673" y="419770"/>
                </a:lnTo>
                <a:lnTo>
                  <a:pt x="2494893" y="447575"/>
                </a:lnTo>
                <a:lnTo>
                  <a:pt x="2522685" y="488815"/>
                </a:lnTo>
                <a:lnTo>
                  <a:pt x="2532876" y="539316"/>
                </a:lnTo>
                <a:lnTo>
                  <a:pt x="2532876" y="798800"/>
                </a:lnTo>
                <a:lnTo>
                  <a:pt x="2522685" y="849302"/>
                </a:lnTo>
                <a:lnTo>
                  <a:pt x="2494893" y="890542"/>
                </a:lnTo>
                <a:lnTo>
                  <a:pt x="2453673" y="918346"/>
                </a:lnTo>
                <a:lnTo>
                  <a:pt x="2403196" y="928542"/>
                </a:lnTo>
                <a:lnTo>
                  <a:pt x="2233542" y="928542"/>
                </a:lnTo>
                <a:lnTo>
                  <a:pt x="2183066" y="938738"/>
                </a:lnTo>
                <a:lnTo>
                  <a:pt x="2141846" y="966543"/>
                </a:lnTo>
                <a:lnTo>
                  <a:pt x="2114054" y="1007783"/>
                </a:lnTo>
                <a:lnTo>
                  <a:pt x="2103863" y="1058284"/>
                </a:lnTo>
                <a:lnTo>
                  <a:pt x="2103863" y="1208375"/>
                </a:lnTo>
                <a:lnTo>
                  <a:pt x="2093673" y="1258877"/>
                </a:lnTo>
                <a:lnTo>
                  <a:pt x="2065881" y="1300117"/>
                </a:lnTo>
                <a:lnTo>
                  <a:pt x="2024661" y="1327921"/>
                </a:lnTo>
                <a:lnTo>
                  <a:pt x="1974184" y="1338117"/>
                </a:lnTo>
                <a:close/>
              </a:path>
            </a:pathLst>
          </a:custGeom>
          <a:solidFill>
            <a:srgbClr val="D6DB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6858000" y="1028700"/>
            <a:ext cx="7687438" cy="89813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ctr">
              <a:lnSpc>
                <a:spcPct val="116300"/>
              </a:lnSpc>
              <a:spcBef>
                <a:spcPts val="100"/>
              </a:spcBef>
            </a:pPr>
            <a:r>
              <a:rPr sz="5400" b="1" i="1" spc="15" dirty="0">
                <a:latin typeface="Times New Roman" pitchFamily="18" charset="0"/>
                <a:cs typeface="Times New Roman" pitchFamily="18" charset="0"/>
              </a:rPr>
              <a:t>Наши</a:t>
            </a:r>
            <a:r>
              <a:rPr sz="4800" b="1" i="1" spc="1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4800" b="1" i="1" spc="2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4800" b="1" i="1" spc="-200" dirty="0">
                <a:latin typeface="Times New Roman" pitchFamily="18" charset="0"/>
                <a:cs typeface="Times New Roman" pitchFamily="18" charset="0"/>
              </a:rPr>
              <a:t>м</a:t>
            </a:r>
            <a:r>
              <a:rPr sz="4800" b="1" i="1" spc="565" dirty="0">
                <a:latin typeface="Times New Roman" pitchFamily="18" charset="0"/>
                <a:cs typeface="Times New Roman" pitchFamily="18" charset="0"/>
              </a:rPr>
              <a:t>е</a:t>
            </a:r>
            <a:r>
              <a:rPr sz="4800" b="1" i="1" spc="600" dirty="0">
                <a:latin typeface="Times New Roman" pitchFamily="18" charset="0"/>
                <a:cs typeface="Times New Roman" pitchFamily="18" charset="0"/>
              </a:rPr>
              <a:t>р</a:t>
            </a:r>
            <a:r>
              <a:rPr sz="4800" b="1" i="1" spc="650" dirty="0">
                <a:latin typeface="Times New Roman" pitchFamily="18" charset="0"/>
                <a:cs typeface="Times New Roman" pitchFamily="18" charset="0"/>
              </a:rPr>
              <a:t>о</a:t>
            </a:r>
            <a:r>
              <a:rPr sz="4800" b="1" i="1" spc="560" dirty="0">
                <a:latin typeface="Times New Roman" pitchFamily="18" charset="0"/>
                <a:cs typeface="Times New Roman" pitchFamily="18" charset="0"/>
              </a:rPr>
              <a:t>п</a:t>
            </a:r>
            <a:r>
              <a:rPr sz="4800" b="1" i="1" spc="600" dirty="0">
                <a:latin typeface="Times New Roman" pitchFamily="18" charset="0"/>
                <a:cs typeface="Times New Roman" pitchFamily="18" charset="0"/>
              </a:rPr>
              <a:t>р</a:t>
            </a:r>
            <a:r>
              <a:rPr sz="4800" b="1" i="1" spc="375" dirty="0">
                <a:latin typeface="Times New Roman" pitchFamily="18" charset="0"/>
                <a:cs typeface="Times New Roman" pitchFamily="18" charset="0"/>
              </a:rPr>
              <a:t>и</a:t>
            </a:r>
            <a:r>
              <a:rPr sz="4800" b="1" i="1" spc="350" dirty="0">
                <a:latin typeface="Times New Roman" pitchFamily="18" charset="0"/>
                <a:cs typeface="Times New Roman" pitchFamily="18" charset="0"/>
              </a:rPr>
              <a:t>я</a:t>
            </a:r>
            <a:r>
              <a:rPr sz="4800" b="1" i="1" spc="204" dirty="0">
                <a:latin typeface="Times New Roman" pitchFamily="18" charset="0"/>
                <a:cs typeface="Times New Roman" pitchFamily="18" charset="0"/>
              </a:rPr>
              <a:t>т</a:t>
            </a:r>
            <a:r>
              <a:rPr sz="4800" b="1" i="1" spc="375" dirty="0">
                <a:latin typeface="Times New Roman" pitchFamily="18" charset="0"/>
                <a:cs typeface="Times New Roman" pitchFamily="18" charset="0"/>
              </a:rPr>
              <a:t>и</a:t>
            </a:r>
            <a:r>
              <a:rPr sz="4800" b="1" i="1" spc="350" dirty="0">
                <a:latin typeface="Times New Roman" pitchFamily="18" charset="0"/>
                <a:cs typeface="Times New Roman" pitchFamily="18" charset="0"/>
              </a:rPr>
              <a:t>я</a:t>
            </a:r>
            <a:endParaRPr sz="48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04800" y="7353300"/>
            <a:ext cx="2819400" cy="12497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635" algn="ctr">
              <a:lnSpc>
                <a:spcPct val="114399"/>
              </a:lnSpc>
              <a:spcBef>
                <a:spcPts val="100"/>
              </a:spcBef>
            </a:pPr>
            <a:r>
              <a:rPr lang="ru-RU" sz="2350" i="1" spc="-15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sz="2350" i="1" spc="-15" dirty="0" err="1" smtClean="0">
                <a:latin typeface="Times New Roman" pitchFamily="18" charset="0"/>
                <a:cs typeface="Times New Roman" pitchFamily="18" charset="0"/>
              </a:rPr>
              <a:t>Маркет</a:t>
            </a:r>
            <a:r>
              <a:rPr sz="2350" i="1" spc="-1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350" i="1" spc="-1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350" i="1" spc="-25" dirty="0" err="1">
                <a:latin typeface="Times New Roman" pitchFamily="18" charset="0"/>
                <a:cs typeface="Times New Roman" pitchFamily="18" charset="0"/>
              </a:rPr>
              <a:t>п</a:t>
            </a:r>
            <a:r>
              <a:rPr sz="2350" i="1" spc="-5" dirty="0" err="1">
                <a:latin typeface="Times New Roman" pitchFamily="18" charset="0"/>
                <a:cs typeface="Times New Roman" pitchFamily="18" charset="0"/>
              </a:rPr>
              <a:t>е</a:t>
            </a:r>
            <a:r>
              <a:rPr sz="2350" i="1" spc="-250" dirty="0" err="1">
                <a:latin typeface="Times New Roman" pitchFamily="18" charset="0"/>
                <a:cs typeface="Times New Roman" pitchFamily="18" charset="0"/>
              </a:rPr>
              <a:t>д</a:t>
            </a:r>
            <a:r>
              <a:rPr sz="2350" i="1" spc="-5" dirty="0" err="1">
                <a:latin typeface="Times New Roman" pitchFamily="18" charset="0"/>
                <a:cs typeface="Times New Roman" pitchFamily="18" charset="0"/>
              </a:rPr>
              <a:t>а</a:t>
            </a:r>
            <a:r>
              <a:rPr sz="2350" i="1" spc="-165" dirty="0" err="1">
                <a:latin typeface="Times New Roman" pitchFamily="18" charset="0"/>
                <a:cs typeface="Times New Roman" pitchFamily="18" charset="0"/>
              </a:rPr>
              <a:t>г</a:t>
            </a:r>
            <a:r>
              <a:rPr sz="2350" i="1" spc="-35" dirty="0" err="1">
                <a:latin typeface="Times New Roman" pitchFamily="18" charset="0"/>
                <a:cs typeface="Times New Roman" pitchFamily="18" charset="0"/>
              </a:rPr>
              <a:t>о</a:t>
            </a:r>
            <a:r>
              <a:rPr sz="2350" i="1" spc="-165" dirty="0" err="1">
                <a:latin typeface="Times New Roman" pitchFamily="18" charset="0"/>
                <a:cs typeface="Times New Roman" pitchFamily="18" charset="0"/>
              </a:rPr>
              <a:t>г</a:t>
            </a:r>
            <a:r>
              <a:rPr sz="2350" i="1" spc="5" dirty="0" err="1">
                <a:latin typeface="Times New Roman" pitchFamily="18" charset="0"/>
                <a:cs typeface="Times New Roman" pitchFamily="18" charset="0"/>
              </a:rPr>
              <a:t>и</a:t>
            </a:r>
            <a:r>
              <a:rPr sz="2350" i="1" spc="185" dirty="0" err="1">
                <a:latin typeface="Times New Roman" pitchFamily="18" charset="0"/>
                <a:cs typeface="Times New Roman" pitchFamily="18" charset="0"/>
              </a:rPr>
              <a:t>ч</a:t>
            </a:r>
            <a:r>
              <a:rPr sz="2350" i="1" spc="-5" dirty="0" err="1">
                <a:latin typeface="Times New Roman" pitchFamily="18" charset="0"/>
                <a:cs typeface="Times New Roman" pitchFamily="18" charset="0"/>
              </a:rPr>
              <a:t>е</a:t>
            </a:r>
            <a:r>
              <a:rPr sz="2350" i="1" spc="-95" dirty="0" err="1">
                <a:latin typeface="Times New Roman" pitchFamily="18" charset="0"/>
                <a:cs typeface="Times New Roman" pitchFamily="18" charset="0"/>
              </a:rPr>
              <a:t>с</a:t>
            </a:r>
            <a:r>
              <a:rPr sz="2350" i="1" spc="-55" dirty="0" err="1">
                <a:latin typeface="Times New Roman" pitchFamily="18" charset="0"/>
                <a:cs typeface="Times New Roman" pitchFamily="18" charset="0"/>
              </a:rPr>
              <a:t>к</a:t>
            </a:r>
            <a:r>
              <a:rPr sz="2350" i="1" spc="5" dirty="0" err="1">
                <a:latin typeface="Times New Roman" pitchFamily="18" charset="0"/>
                <a:cs typeface="Times New Roman" pitchFamily="18" charset="0"/>
              </a:rPr>
              <a:t>и</a:t>
            </a:r>
            <a:r>
              <a:rPr sz="2350" i="1" spc="-150" dirty="0" err="1">
                <a:latin typeface="Times New Roman" pitchFamily="18" charset="0"/>
                <a:cs typeface="Times New Roman" pitchFamily="18" charset="0"/>
              </a:rPr>
              <a:t>х</a:t>
            </a:r>
            <a:r>
              <a:rPr sz="2350" i="1" spc="-15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350" i="1" spc="-5" dirty="0" smtClean="0">
                <a:latin typeface="Times New Roman" pitchFamily="18" charset="0"/>
                <a:cs typeface="Times New Roman" pitchFamily="18" charset="0"/>
              </a:rPr>
              <a:t>профессий»</a:t>
            </a:r>
            <a:endParaRPr sz="235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 descr="C:\Users\v.karvenova\Downloads\vIhFL0cUisJ3-RiEoJDqSYdNYvl4hf30Kv6v2cv2VQsx1IFBdPdHx26kdhvPSkwum2Wl_jP6_tCA9WlCRZupZxIP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" y="2705100"/>
            <a:ext cx="5602888" cy="3733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 descr="C:\Users\v.karvenova\Downloads\RxgXCWtLKRlZVjnLyHra5AI-vePfxxo8lkzP2OblAJzonGK9DOu2IOi1TMmhfXrZEeWLCRGEulGeKEKvYvN4L5gy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00" y="3086100"/>
            <a:ext cx="5981812" cy="39886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object 16"/>
          <p:cNvSpPr txBox="1"/>
          <p:nvPr/>
        </p:nvSpPr>
        <p:spPr>
          <a:xfrm>
            <a:off x="14020800" y="3467100"/>
            <a:ext cx="3276600" cy="85023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635" algn="ctr">
              <a:lnSpc>
                <a:spcPct val="114399"/>
              </a:lnSpc>
              <a:spcBef>
                <a:spcPts val="100"/>
              </a:spcBef>
            </a:pPr>
            <a:r>
              <a:rPr lang="ru-RU" sz="2350" i="1" spc="-15" dirty="0">
                <a:latin typeface="Times New Roman" pitchFamily="18" charset="0"/>
                <a:cs typeface="Times New Roman" pitchFamily="18" charset="0"/>
              </a:rPr>
              <a:t>День карьеры </a:t>
            </a:r>
          </a:p>
          <a:p>
            <a:pPr marL="12700" marR="5080" indent="-635" algn="ctr">
              <a:lnSpc>
                <a:spcPct val="114399"/>
              </a:lnSpc>
              <a:spcBef>
                <a:spcPts val="100"/>
              </a:spcBef>
            </a:pPr>
            <a:r>
              <a:rPr lang="ru-RU" sz="2350" i="1" spc="-15" dirty="0">
                <a:latin typeface="Times New Roman" pitchFamily="18" charset="0"/>
                <a:cs typeface="Times New Roman" pitchFamily="18" charset="0"/>
              </a:rPr>
              <a:t>с ПАО «</a:t>
            </a:r>
            <a:r>
              <a:rPr lang="ru-RU" sz="2350" i="1" spc="-15" dirty="0" err="1">
                <a:latin typeface="Times New Roman" pitchFamily="18" charset="0"/>
                <a:cs typeface="Times New Roman" pitchFamily="18" charset="0"/>
              </a:rPr>
              <a:t>Ростелеком</a:t>
            </a:r>
            <a:r>
              <a:rPr lang="ru-RU" sz="2350" i="1" spc="-15" dirty="0">
                <a:latin typeface="Times New Roman" pitchFamily="18" charset="0"/>
                <a:cs typeface="Times New Roman" pitchFamily="18" charset="0"/>
              </a:rPr>
              <a:t>»</a:t>
            </a:r>
            <a:endParaRPr sz="235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0" name="Picture 6" descr="C:\Users\v.karvenova\Downloads\OFXQG_V8gUbDvQAqajJqwaBTDQ330BKJuGTirkXM0Vn515stvl9AiMlLuCgpGI466FCUjGWys5MPob1-jldL2byt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76600" y="6057900"/>
            <a:ext cx="5714643" cy="380827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0B0BA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90500"/>
            <a:ext cx="18288000" cy="830997"/>
          </a:xfrm>
        </p:spPr>
        <p:txBody>
          <a:bodyPr/>
          <a:lstStyle/>
          <a:p>
            <a:pPr algn="ctr"/>
            <a:r>
              <a:rPr lang="ru-RU" sz="5400" i="1" dirty="0" smtClean="0">
                <a:solidFill>
                  <a:schemeClr val="bg1"/>
                </a:solidFill>
              </a:rPr>
              <a:t>Наши  мероприятия в фото</a:t>
            </a:r>
            <a:endParaRPr lang="ru-RU" sz="5400" i="1" dirty="0">
              <a:solidFill>
                <a:schemeClr val="bg1"/>
              </a:solidFill>
            </a:endParaRPr>
          </a:p>
        </p:txBody>
      </p:sp>
      <p:pic>
        <p:nvPicPr>
          <p:cNvPr id="1027" name="Picture 3" descr="C:\Users\a.konushev\Desktop\Форум работадателей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0" y="2019300"/>
            <a:ext cx="4322501" cy="3238500"/>
          </a:xfrm>
          <a:prstGeom prst="rect">
            <a:avLst/>
          </a:prstGeom>
          <a:noFill/>
        </p:spPr>
      </p:pic>
      <p:pic>
        <p:nvPicPr>
          <p:cNvPr id="1029" name="Picture 5" descr="C:\Users\a.konushev\Desktop\53981191022891467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0" y="6438900"/>
            <a:ext cx="4267200" cy="3200400"/>
          </a:xfrm>
          <a:prstGeom prst="rect">
            <a:avLst/>
          </a:prstGeom>
          <a:noFill/>
        </p:spPr>
      </p:pic>
      <p:pic>
        <p:nvPicPr>
          <p:cNvPr id="1030" name="Picture 6" descr="C:\Users\a.konushev\Desktop\539811910228914670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877800" y="6438900"/>
            <a:ext cx="4318000" cy="3238500"/>
          </a:xfrm>
          <a:prstGeom prst="rect">
            <a:avLst/>
          </a:prstGeom>
          <a:noFill/>
        </p:spPr>
      </p:pic>
      <p:pic>
        <p:nvPicPr>
          <p:cNvPr id="1031" name="Picture 7" descr="C:\Users\a.konushev\Desktop\539811910228914670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954000" y="1638300"/>
            <a:ext cx="4267200" cy="361315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6705600" y="1257300"/>
            <a:ext cx="4267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Конкурс  «Лучшее </a:t>
            </a:r>
          </a:p>
          <a:p>
            <a:pPr algn="ctr"/>
            <a:r>
              <a:rPr lang="ru-RU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портфолио</a:t>
            </a: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выпускника КалмГУ»</a:t>
            </a:r>
            <a:endParaRPr lang="ru-RU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725400" y="5600700"/>
            <a:ext cx="502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День карьеры с </a:t>
            </a:r>
          </a:p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ООО «</a:t>
            </a:r>
            <a:r>
              <a:rPr lang="ru-RU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Рарус-Софт</a:t>
            </a: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 (г. </a:t>
            </a:r>
            <a:r>
              <a:rPr lang="ru-RU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Волгаград</a:t>
            </a: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4800" y="5753100"/>
            <a:ext cx="487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«День карьеры»</a:t>
            </a:r>
            <a:endParaRPr lang="ru-RU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58000" y="5676900"/>
            <a:ext cx="4267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Выездная «Лаборатория </a:t>
            </a:r>
          </a:p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карьерной навигации»</a:t>
            </a:r>
            <a:endParaRPr lang="ru-RU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7200" y="1181100"/>
            <a:ext cx="4953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Лекция ректора КалмГУ </a:t>
            </a:r>
          </a:p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 карьерной навигации</a:t>
            </a:r>
            <a:endParaRPr lang="ru-RU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C:\Users\a.konushev\Downloads\photo_2024-12-26_12-17-3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3400" y="2019300"/>
            <a:ext cx="4876800" cy="3295650"/>
          </a:xfrm>
          <a:prstGeom prst="rect">
            <a:avLst/>
          </a:prstGeom>
          <a:noFill/>
        </p:spPr>
      </p:pic>
      <p:pic>
        <p:nvPicPr>
          <p:cNvPr id="4" name="Picture 3" descr="C:\Users\a.konushev\Downloads\photo_2024-12-26_12-18-1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9600" y="6438900"/>
            <a:ext cx="4800421" cy="327523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90600" y="3695700"/>
            <a:ext cx="6019800" cy="5105400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439400" y="3695700"/>
            <a:ext cx="5638800" cy="5943600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2070990" y="1092380"/>
            <a:ext cx="3930650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600" b="1" spc="80" dirty="0">
                <a:solidFill>
                  <a:srgbClr val="FFFFFF"/>
                </a:solidFill>
                <a:latin typeface="Trebuchet MS"/>
                <a:cs typeface="Trebuchet MS"/>
              </a:rPr>
              <a:t>Центр</a:t>
            </a:r>
            <a:r>
              <a:rPr sz="2600" b="1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600" b="1" spc="135" dirty="0">
                <a:solidFill>
                  <a:srgbClr val="FFFFFF"/>
                </a:solidFill>
                <a:latin typeface="Trebuchet MS"/>
                <a:cs typeface="Trebuchet MS"/>
              </a:rPr>
              <a:t>карьеры</a:t>
            </a:r>
            <a:r>
              <a:rPr sz="2600" b="1" spc="-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600" b="1" spc="-10" dirty="0">
                <a:solidFill>
                  <a:srgbClr val="FFFFFF"/>
                </a:solidFill>
                <a:latin typeface="Trebuchet MS"/>
                <a:cs typeface="Trebuchet MS"/>
              </a:rPr>
              <a:t>КалмГУ</a:t>
            </a:r>
            <a:endParaRPr sz="2600"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476636" y="1588792"/>
            <a:ext cx="14753964" cy="81304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200" b="0" spc="24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Социальные</a:t>
            </a:r>
            <a:r>
              <a:rPr sz="5200" b="0" spc="-17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5200" b="0" spc="34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сети</a:t>
            </a:r>
            <a:r>
              <a:rPr sz="5200" b="0" spc="-17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5200" b="0" spc="225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Центра</a:t>
            </a:r>
            <a:r>
              <a:rPr sz="5200" b="0" spc="-17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5200" b="0" spc="305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карьеры</a:t>
            </a:r>
            <a:r>
              <a:rPr lang="ru-RU" sz="5200" b="0" spc="305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200" b="0" spc="305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КалмГУ</a:t>
            </a:r>
            <a:endParaRPr sz="5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47800" y="3009900"/>
            <a:ext cx="5105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ЦК в </a:t>
            </a:r>
            <a:r>
              <a:rPr lang="ru-RU" sz="4800" dirty="0" err="1" smtClean="0">
                <a:latin typeface="Times New Roman" pitchFamily="18" charset="0"/>
                <a:cs typeface="Times New Roman" pitchFamily="18" charset="0"/>
              </a:rPr>
              <a:t>Вконтакте</a:t>
            </a:r>
            <a:endParaRPr lang="ru-RU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201400" y="3009900"/>
            <a:ext cx="4267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ЦК в 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Telegram</a:t>
            </a:r>
            <a:endParaRPr lang="ru-RU" sz="4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.konushev\Desktop\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7068800" cy="103435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548539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712</TotalTime>
  <Words>201</Words>
  <Application>Microsoft Office PowerPoint</Application>
  <PresentationFormat>Произвольный</PresentationFormat>
  <Paragraphs>44</Paragraphs>
  <Slides>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Office Theme</vt:lpstr>
      <vt:lpstr>Центр карьеры</vt:lpstr>
      <vt:lpstr>О Центре карьеры</vt:lpstr>
      <vt:lpstr>Поддержка и развитие взаимовыгодного  сотрудничества Университета со  студентами;</vt:lpstr>
      <vt:lpstr>Наша польза</vt:lpstr>
      <vt:lpstr>Центр карьеры КалмГУ</vt:lpstr>
      <vt:lpstr>Наши  мероприятия в фото</vt:lpstr>
      <vt:lpstr>Социальные сети Центра карьеры КалмГУ</vt:lpstr>
      <vt:lpstr>Слайд 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Центр карьеры</dc:title>
  <dc:creator>Конушев А.И.</dc:creator>
  <cp:lastModifiedBy>a.konushev</cp:lastModifiedBy>
  <cp:revision>61</cp:revision>
  <dcterms:created xsi:type="dcterms:W3CDTF">2022-07-13T07:26:46Z</dcterms:created>
  <dcterms:modified xsi:type="dcterms:W3CDTF">2025-10-08T08:34:34Z</dcterms:modified>
</cp:coreProperties>
</file>