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57" r:id="rId4"/>
    <p:sldId id="258" r:id="rId5"/>
    <p:sldId id="261" r:id="rId6"/>
    <p:sldId id="260" r:id="rId7"/>
    <p:sldId id="259" r:id="rId8"/>
    <p:sldId id="264" r:id="rId9"/>
    <p:sldId id="262" r:id="rId10"/>
    <p:sldId id="265" r:id="rId11"/>
  </p:sldIdLst>
  <p:sldSz cx="12192000" cy="6858000"/>
  <p:notesSz cx="6858000" cy="12192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A10B6-3491-474F-8A14-D3CA092280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914400"/>
            <a:ext cx="4572225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1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9" name="Google Shape;149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" name="Google Shape;37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" name="Google Shape;38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81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Google Shape;50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51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124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" name="Google Shape;98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hyperlink" Target="mailto:mingiyan75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10" Type="http://schemas.openxmlformats.org/officeDocument/2006/relationships/image" Target="../media/image28.jp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"/>
          <p:cNvSpPr/>
          <p:nvPr/>
        </p:nvSpPr>
        <p:spPr>
          <a:xfrm>
            <a:off x="2875936" y="1002891"/>
            <a:ext cx="688749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 panose="020F0502020204030204"/>
              <a:buNone/>
            </a:pPr>
            <a:r>
              <a:rPr lang="ru-RU" sz="4400" b="1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</a:p>
          <a:p>
            <a:pPr algn="ctr">
              <a:buSzPts val="4000"/>
            </a:pPr>
            <a:endParaRPr lang="ru-RU" sz="3200" b="1" dirty="0">
              <a:latin typeface="Times New Roman" pitchFamily="18" charset="0"/>
              <a:ea typeface="STXinwei" pitchFamily="2" charset="-122"/>
              <a:cs typeface="Times New Roman" pitchFamily="18" charset="0"/>
            </a:endParaRPr>
          </a:p>
          <a:p>
            <a:pPr algn="ctr">
              <a:buSzPts val="4000"/>
            </a:pPr>
            <a:r>
              <a:rPr lang="ru-RU" sz="3200" b="1" dirty="0"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ВОСТОЧНЫЕ ЯЗЫКИ</a:t>
            </a:r>
            <a:r>
              <a:rPr lang="ru-RU" sz="3200" dirty="0"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:</a:t>
            </a:r>
          </a:p>
          <a:p>
            <a:pPr algn="ctr">
              <a:buSzPts val="4000"/>
            </a:pPr>
            <a:endParaRPr lang="ru-RU" sz="3200" dirty="0">
              <a:latin typeface="Times New Roman" pitchFamily="18" charset="0"/>
              <a:ea typeface="STXinwei" pitchFamily="2" charset="-122"/>
              <a:cs typeface="Times New Roman" pitchFamily="18" charset="0"/>
            </a:endParaRPr>
          </a:p>
          <a:p>
            <a:pPr algn="ctr">
              <a:buSzPts val="4000"/>
            </a:pPr>
            <a:r>
              <a:rPr lang="ru-RU" sz="3200" dirty="0"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 ТВОЙ ПУТЬ НАЧИНАЕТСЯ ЗДЕСЬ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 panose="020F0502020204030204"/>
              <a:buNone/>
            </a:pPr>
            <a:endParaRPr lang="ru-RU" sz="4400" b="1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831273" y="5221598"/>
            <a:ext cx="4821382" cy="43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3500544" y="4896465"/>
            <a:ext cx="4668716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i="0" u="none" strike="noStrike" cap="none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sz="24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СТАЖИРОВКИ</a:t>
            </a:r>
            <a:endParaRPr lang="ru-RU" sz="28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КАРЬЕРА С НУЛЯ</a:t>
            </a:r>
          </a:p>
        </p:txBody>
      </p:sp>
      <p:sp>
        <p:nvSpPr>
          <p:cNvPr id="17" name="Google Shape;17;p1" descr="C:\Users\nelli\Downloads\IMG_20260323_195653_961.jpg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27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477"/>
            <a:ext cx="4822722" cy="135313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8929" y="3893574"/>
            <a:ext cx="10825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КИТАЙСКИЙ | КОРЕЙСКИЙ | МОНГОЛЬСКИЙ | КАЛМЫЦКИЙ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5974" y="4704736"/>
            <a:ext cx="11956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Индивидуальная образовательная траектория для будущих лидеров Азиатского региона</a:t>
            </a:r>
          </a:p>
        </p:txBody>
      </p:sp>
      <p:pic>
        <p:nvPicPr>
          <p:cNvPr id="14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8168" y="0"/>
            <a:ext cx="1533832" cy="1696065"/>
          </a:xfrm>
          <a:prstGeom prst="rect">
            <a:avLst/>
          </a:prstGeom>
          <a:noFill/>
        </p:spPr>
      </p:pic>
      <p:pic>
        <p:nvPicPr>
          <p:cNvPr id="22534" name="Picture 6" descr="C:\Users\nelli\OneDrive\Рабочий стол\Tao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1367" y="1"/>
            <a:ext cx="2079524" cy="1740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" descr="preencoded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2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"/>
          <p:cNvSpPr/>
          <p:nvPr/>
        </p:nvSpPr>
        <p:spPr>
          <a:xfrm>
            <a:off x="2693022" y="590623"/>
            <a:ext cx="8080130" cy="139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СТАНЬ МОСТОМ МЕЖДУ МИРАМИ</a:t>
            </a:r>
          </a:p>
        </p:txBody>
      </p:sp>
      <p:sp>
        <p:nvSpPr>
          <p:cNvPr id="153" name="Google Shape;153;p10"/>
          <p:cNvSpPr/>
          <p:nvPr/>
        </p:nvSpPr>
        <p:spPr>
          <a:xfrm>
            <a:off x="1264737" y="4914470"/>
            <a:ext cx="4475284" cy="4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endParaRPr lang="ru-RU" sz="24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0"/>
            <a:r>
              <a:rPr lang="ru-RU" sz="24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QR-код на приемную комиссию </a:t>
            </a:r>
          </a:p>
          <a:p>
            <a:pPr lvl="0"/>
            <a:endParaRPr sz="18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" name="Google Shape;154;p10"/>
          <p:cNvSpPr/>
          <p:nvPr/>
        </p:nvSpPr>
        <p:spPr>
          <a:xfrm>
            <a:off x="4696691" y="5606935"/>
            <a:ext cx="5818909" cy="43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5" name="Google Shape;155;p10" descr="C:\Users\nelli\Downloads\IMG_20260323_223345_076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781619" y="2139461"/>
            <a:ext cx="3856791" cy="2656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156" name="Google Shape;156;p1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0" y="5190187"/>
            <a:ext cx="1726753" cy="166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742950" cy="1135626"/>
          </a:xfrm>
          <a:prstGeom prst="rect">
            <a:avLst/>
          </a:prstGeom>
          <a:noFill/>
        </p:spPr>
      </p:pic>
      <p:pic>
        <p:nvPicPr>
          <p:cNvPr id="2" name="Изображение 1" descr="qr-code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080" y="4272291"/>
            <a:ext cx="1543094" cy="1218648"/>
          </a:xfrm>
          <a:prstGeom prst="rect">
            <a:avLst/>
          </a:prstGeom>
        </p:spPr>
      </p:pic>
      <p:pic>
        <p:nvPicPr>
          <p:cNvPr id="11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96599" y="0"/>
            <a:ext cx="1295401" cy="12192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899425" y="5562143"/>
            <a:ext cx="9785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«Учиться новому — все равно что плыть против течения: остановился — и тебя снесло назад» (китайская мудрость).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9938" y="1810762"/>
            <a:ext cx="5416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Наши контакты: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Адрес: 358000, Республика Калмыкия, г. Элиста, ул. Пушкина 7,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КалмГУ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корпус 6 (Институт калмыцкой филологии и востоковедения),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103,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  <a:hlinkClick r:id="rId9"/>
              </a:rPr>
              <a:t>mingiyan75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  <a:hlinkClick r:id="rId9"/>
              </a:rPr>
              <a:t>@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  <a:hlinkClick r:id="rId9"/>
              </a:rPr>
              <a:t>mail.ru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тел. 89093981680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"/>
          <p:cNvSpPr/>
          <p:nvPr/>
        </p:nvSpPr>
        <p:spPr>
          <a:xfrm>
            <a:off x="281548" y="816488"/>
            <a:ext cx="4406993" cy="54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8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8;p2"/>
          <p:cNvSpPr/>
          <p:nvPr/>
        </p:nvSpPr>
        <p:spPr>
          <a:xfrm>
            <a:off x="358588" y="179992"/>
            <a:ext cx="11501718" cy="43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endParaRPr lang="ru-RU" sz="28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9;p2"/>
          <p:cNvSpPr/>
          <p:nvPr/>
        </p:nvSpPr>
        <p:spPr>
          <a:xfrm>
            <a:off x="286871" y="1515036"/>
            <a:ext cx="5468470" cy="48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5" name="Google Shape;28;p2"/>
          <p:cNvSpPr/>
          <p:nvPr/>
        </p:nvSpPr>
        <p:spPr>
          <a:xfrm>
            <a:off x="6104965" y="888206"/>
            <a:ext cx="5737412" cy="54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lang="ru-RU" sz="28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9;p2"/>
          <p:cNvSpPr/>
          <p:nvPr/>
        </p:nvSpPr>
        <p:spPr>
          <a:xfrm>
            <a:off x="6015318" y="1541930"/>
            <a:ext cx="5833209" cy="3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lang="ru-RU" sz="2400" b="1" dirty="0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11" name="Google Shape;29;p2"/>
          <p:cNvSpPr/>
          <p:nvPr/>
        </p:nvSpPr>
        <p:spPr>
          <a:xfrm>
            <a:off x="304402" y="2321861"/>
            <a:ext cx="5459904" cy="430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9;p2"/>
          <p:cNvSpPr/>
          <p:nvPr/>
        </p:nvSpPr>
        <p:spPr>
          <a:xfrm>
            <a:off x="5988424" y="2214282"/>
            <a:ext cx="6015318" cy="80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lang="ru-RU" sz="2000" b="1" dirty="0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17" name="Google Shape;29;p2"/>
          <p:cNvSpPr/>
          <p:nvPr/>
        </p:nvSpPr>
        <p:spPr>
          <a:xfrm>
            <a:off x="322332" y="3675530"/>
            <a:ext cx="5459904" cy="430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8" name="Google Shape;29;p2"/>
          <p:cNvSpPr/>
          <p:nvPr/>
        </p:nvSpPr>
        <p:spPr>
          <a:xfrm>
            <a:off x="6087034" y="3343835"/>
            <a:ext cx="5782235" cy="111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lang="ru-RU" sz="2400" dirty="0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19" name="Google Shape;29;p2"/>
          <p:cNvSpPr/>
          <p:nvPr/>
        </p:nvSpPr>
        <p:spPr>
          <a:xfrm>
            <a:off x="304403" y="4867835"/>
            <a:ext cx="5459904" cy="81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0" name="Google Shape;29;p2"/>
          <p:cNvSpPr/>
          <p:nvPr/>
        </p:nvSpPr>
        <p:spPr>
          <a:xfrm>
            <a:off x="6087035" y="4885764"/>
            <a:ext cx="5351930" cy="173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86533" y="0"/>
            <a:ext cx="1405467" cy="1507067"/>
          </a:xfrm>
          <a:prstGeom prst="rect">
            <a:avLst/>
          </a:prstGeom>
          <a:noFill/>
        </p:spPr>
      </p:pic>
      <p:pic>
        <p:nvPicPr>
          <p:cNvPr id="14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69332"/>
            <a:ext cx="4004732" cy="106680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871840" y="1193801"/>
            <a:ext cx="6931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МИР СМЕЩАЕТСЯ НА ВОСТОК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52916" y="2227006"/>
            <a:ext cx="67695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КИТАЙ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1.4 МЛРД НОСИТЕЛЕЙ, ЭКОНОМИКА №2 В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МИРЕ.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КОРЕЯ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K-POP, K-DRAMA, ТЕХНОЛОГИИ SAMSUNG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	И LG.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МОНГОЛИЯ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СТРАТЕГИЧЕСКИЕ РЕСУРСЫ И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НОВЫЙ ШЕЛКОВЫЙ ПУТЬ.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КАЛМЫКИЯ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УНИКАЛЬНЫЙ ЕВРОПЕЙСКИЙ ОЧАГ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БУДДИЗМА И НАСЛЕДИЕ КОЧЕВНИКОВ.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C:\Users\nelli\OneDrive\Рабочий стол\реклама\НЕБОСКРЕБЫ КИТА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17471" y="2142068"/>
            <a:ext cx="2071329" cy="3970866"/>
          </a:xfrm>
          <a:prstGeom prst="rect">
            <a:avLst/>
          </a:prstGeom>
          <a:noFill/>
        </p:spPr>
      </p:pic>
      <p:pic>
        <p:nvPicPr>
          <p:cNvPr id="20485" name="Picture 5" descr="https://avatars.mds.yandex.net/i?id=7d1bbcd5ee1f0df4dfcc13afa56274ee4035845c-5647550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08" y="2241755"/>
            <a:ext cx="2595717" cy="1792288"/>
          </a:xfrm>
          <a:prstGeom prst="rect">
            <a:avLst/>
          </a:prstGeom>
          <a:noFill/>
        </p:spPr>
      </p:pic>
      <p:pic>
        <p:nvPicPr>
          <p:cNvPr id="20487" name="Picture 7" descr="Picture backgroun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85302"/>
            <a:ext cx="2743200" cy="197628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3048000" y="5029201"/>
            <a:ext cx="6096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Знание восточного языка = твой пропуск в элиту международников.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/>
          <p:nvPr/>
        </p:nvSpPr>
        <p:spPr>
          <a:xfrm>
            <a:off x="448235" y="1964960"/>
            <a:ext cx="11368804" cy="183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None/>
            </a:pPr>
            <a:endParaRPr sz="24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002866" y="3903133"/>
            <a:ext cx="2751667" cy="2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8;p2"/>
          <p:cNvSpPr/>
          <p:nvPr/>
        </p:nvSpPr>
        <p:spPr>
          <a:xfrm>
            <a:off x="9127067" y="3894665"/>
            <a:ext cx="3064933" cy="226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endParaRPr lang="ru-RU" sz="26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9;p2"/>
          <p:cNvSpPr/>
          <p:nvPr/>
        </p:nvSpPr>
        <p:spPr>
          <a:xfrm>
            <a:off x="8111066" y="968188"/>
            <a:ext cx="3749239" cy="145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lang="ru-RU" sz="24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5122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8147" y="0"/>
            <a:ext cx="1356852" cy="1415845"/>
          </a:xfrm>
          <a:prstGeom prst="rect">
            <a:avLst/>
          </a:prstGeom>
          <a:noFill/>
        </p:spPr>
      </p:pic>
      <p:pic>
        <p:nvPicPr>
          <p:cNvPr id="7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467"/>
            <a:ext cx="4021667" cy="103293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68600" y="1168400"/>
            <a:ext cx="8212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 ИЕРОГЛИФИКИ ДО КИРИЛЛИЦЫ</a:t>
            </a:r>
          </a:p>
        </p:txBody>
      </p:sp>
      <p:pic>
        <p:nvPicPr>
          <p:cNvPr id="18434" name="Picture 2" descr="C:\Users\nelli\Downloads\флаг Ки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567" y="1905002"/>
            <a:ext cx="2561167" cy="1600200"/>
          </a:xfrm>
          <a:prstGeom prst="rect">
            <a:avLst/>
          </a:prstGeom>
          <a:noFill/>
        </p:spPr>
      </p:pic>
      <p:pic>
        <p:nvPicPr>
          <p:cNvPr id="18436" name="Picture 4" descr="Picture backgrou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2001" y="1998133"/>
            <a:ext cx="2421465" cy="1521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 descr="Picture backgroun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7534" y="1955800"/>
            <a:ext cx="2549524" cy="1565275"/>
          </a:xfrm>
          <a:prstGeom prst="rect">
            <a:avLst/>
          </a:prstGeom>
          <a:noFill/>
        </p:spPr>
      </p:pic>
      <p:pic>
        <p:nvPicPr>
          <p:cNvPr id="18440" name="Picture 8" descr="Picture backgroun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59332" y="1981200"/>
            <a:ext cx="2497667" cy="153246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50334" y="3801533"/>
            <a:ext cx="24214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Китайский: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Тоны,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Иероглифика,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HSK 6 уровень.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Институт Конфуция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Стажировки в Китае.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51200" y="3860800"/>
            <a:ext cx="241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Корейский: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Хангыль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Вежливость и IT-лексика.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занятия с ВУЗами Южной Кореи.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19800" y="3826933"/>
            <a:ext cx="29040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Монгольский: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Старописьменный и кириллица.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Кочевая цивилизация.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Стажировки в Монголии.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15399" y="3826933"/>
            <a:ext cx="28109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Калмыцкий: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Язык потомков ойратов.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Тодо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Бичиг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Сохранение культурного кода РФ.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 descr="preencoded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/>
          <p:nvPr/>
        </p:nvSpPr>
        <p:spPr>
          <a:xfrm>
            <a:off x="415636" y="619298"/>
            <a:ext cx="9975273" cy="58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</a:t>
            </a:r>
            <a:endParaRPr sz="35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415631" y="1867507"/>
            <a:ext cx="33252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 </a:t>
            </a:r>
            <a:endParaRPr sz="28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4437258" y="1786157"/>
            <a:ext cx="3597900" cy="3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035139" y="2048933"/>
            <a:ext cx="3561300" cy="377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146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13532" y="1"/>
            <a:ext cx="1278467" cy="1413690"/>
          </a:xfrm>
          <a:prstGeom prst="rect">
            <a:avLst/>
          </a:prstGeom>
          <a:noFill/>
        </p:spPr>
      </p:pic>
      <p:pic>
        <p:nvPicPr>
          <p:cNvPr id="10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43932"/>
            <a:ext cx="3843866" cy="102446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429933" y="1286933"/>
            <a:ext cx="7078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НИКАКОЙ СКУЧНОЙ ЗУБРЕЖКИ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5561" y="2015067"/>
            <a:ext cx="29773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Лингвоклубы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Смотрим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дорамы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мультфильмы без перевода</a:t>
            </a:r>
            <a:r>
              <a:rPr lang="ru-RU" sz="2400" dirty="0"/>
              <a:t>.</a:t>
            </a: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297" y="3639466"/>
            <a:ext cx="2336801" cy="299720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433977" y="4817533"/>
            <a:ext cx="2872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Мастерские каллиграфии: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Пишем иероглифы кистями (медитация + память).</a:t>
            </a:r>
          </a:p>
        </p:txBody>
      </p:sp>
      <p:pic>
        <p:nvPicPr>
          <p:cNvPr id="16388" name="Picture 4" descr="C:\Users\nelli\Downloads\иероглифы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4701" y="2048933"/>
            <a:ext cx="2611966" cy="262466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8161867" y="2065867"/>
            <a:ext cx="327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Фестивали: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Конкурсы караоке на корейском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K-pop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или горловое пение (монгольский).</a:t>
            </a:r>
          </a:p>
        </p:txBody>
      </p:sp>
      <p:pic>
        <p:nvPicPr>
          <p:cNvPr id="16390" name="Picture 6" descr="C:\Users\nelli\Downloads\IMG_20260404_01402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12667" y="3920066"/>
            <a:ext cx="3341402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" descr="preencoded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383729" cy="763322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6"/>
          <p:cNvSpPr/>
          <p:nvPr/>
        </p:nvSpPr>
        <p:spPr>
          <a:xfrm>
            <a:off x="2094271" y="206476"/>
            <a:ext cx="8981767" cy="260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ПОЧЕМУ ТЕБЕ ЭТО ПОДХОДИТ?</a:t>
            </a:r>
          </a:p>
        </p:txBody>
      </p:sp>
      <p:sp>
        <p:nvSpPr>
          <p:cNvPr id="85" name="Google Shape;85;p6"/>
          <p:cNvSpPr/>
          <p:nvPr/>
        </p:nvSpPr>
        <p:spPr>
          <a:xfrm>
            <a:off x="831273" y="1866207"/>
            <a:ext cx="5818909" cy="68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745875" y="1289850"/>
            <a:ext cx="61059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dk1"/>
                </a:solidFill>
                <a:latin typeface="Arial Narrow" panose="020B0606020202030204" pitchFamily="34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endParaRPr sz="2200" b="1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831273" y="4127269"/>
            <a:ext cx="5818909" cy="68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831273" y="5606935"/>
            <a:ext cx="5818909" cy="43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89;p6" descr="C:\Users\nelli\Downloads\IMG_20260323_195653_961.jpg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" name="Google Shape;90;p6" descr="C:\Users\nelli\Downloads\IMG_20260323_195653_961.jpg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01600"/>
            <a:ext cx="3987800" cy="1066802"/>
          </a:xfrm>
          <a:prstGeom prst="rect">
            <a:avLst/>
          </a:prstGeom>
          <a:noFill/>
        </p:spPr>
      </p:pic>
      <p:pic>
        <p:nvPicPr>
          <p:cNvPr id="15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3884" y="0"/>
            <a:ext cx="1478116" cy="145626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123267" y="2184400"/>
            <a:ext cx="758613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Индивидуальная образовательная траектория: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Самостоятельно выбираешь набор языков для освоения.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✅ 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Экономия времени: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Не учишь то, что не нужно для твоей цели.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✅ 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Дополнительные квалификации: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«Педагог дополнительного образования» (русский язык как иностранный); «Переводчик».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C:\Users\nelli\Downloads\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200" y="2777067"/>
            <a:ext cx="2954867" cy="3208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5" descr="preencoded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745913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"/>
          <p:cNvSpPr/>
          <p:nvPr/>
        </p:nvSpPr>
        <p:spPr>
          <a:xfrm>
            <a:off x="2489201" y="1032933"/>
            <a:ext cx="8593666" cy="87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ТЫ СТАНЕШЬ РЕДКИМ СПЕЦИАЛИСТОМ</a:t>
            </a:r>
          </a:p>
        </p:txBody>
      </p:sp>
      <p:sp>
        <p:nvSpPr>
          <p:cNvPr id="71" name="Google Shape;71;p5"/>
          <p:cNvSpPr/>
          <p:nvPr/>
        </p:nvSpPr>
        <p:spPr>
          <a:xfrm>
            <a:off x="1454727" y="1450571"/>
            <a:ext cx="6650182" cy="93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454727" y="2697480"/>
            <a:ext cx="6650182" cy="118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454727" y="1130968"/>
            <a:ext cx="6650182" cy="342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7" name="Google Shape;77;p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31801" y="1363133"/>
            <a:ext cx="1540933" cy="27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C:\Users\nelli\OneDrive\Рабочий стол\k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7866" y="0"/>
            <a:ext cx="1481666" cy="1253067"/>
          </a:xfrm>
          <a:prstGeom prst="rect">
            <a:avLst/>
          </a:prstGeom>
          <a:noFill/>
        </p:spPr>
      </p:pic>
      <p:sp>
        <p:nvSpPr>
          <p:cNvPr id="9224" name="AutoShape 8" descr="C:\Users\nelli\OneDrive\%D0%A0%D0%B0%D0%B1%D0%BE%D1%87%D0%B8%D0%B9 %D1%81%D1%82%D0%BE%D0%BB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226" name="AutoShape 10" descr="C:\Users\nelli\OneDrive\%D0%A0%D0%B0%D0%B1%D0%BE%D1%87%D0%B8%D0%B9 %D1%81%D1%82%D0%BE%D0%BB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9229" name="Picture 13" descr="C:\Users\nelli\OneDrive\Рабочий стол\вб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8333" y="152400"/>
            <a:ext cx="1412295" cy="973667"/>
          </a:xfrm>
          <a:prstGeom prst="rect">
            <a:avLst/>
          </a:prstGeom>
          <a:noFill/>
        </p:spPr>
      </p:pic>
      <p:pic>
        <p:nvPicPr>
          <p:cNvPr id="17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8533"/>
            <a:ext cx="3869267" cy="1049869"/>
          </a:xfrm>
          <a:prstGeom prst="rect">
            <a:avLst/>
          </a:prstGeom>
          <a:noFill/>
        </p:spPr>
      </p:pic>
      <p:pic>
        <p:nvPicPr>
          <p:cNvPr id="18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13533" y="0"/>
            <a:ext cx="1278467" cy="1253067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285067" y="1989666"/>
            <a:ext cx="59859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Дипломатия: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МИД, посольства, ВЭБ (Внешэкономбанк).</a:t>
            </a:r>
          </a:p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Транснац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компании: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(торговля с Китаем), KIA,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Hyundai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Samsung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Наука и архивы: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Исследование буддийских текстов (калмыцкий + монгольский — эксклюзив).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IT 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геймдев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Локализация игр и приложений для Азии.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Туризм: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Внутренний туризм в Калмыкию (европейская экзотика).</a:t>
            </a: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86389" y="3927882"/>
            <a:ext cx="2675467" cy="1860387"/>
          </a:xfrm>
          <a:prstGeom prst="rect">
            <a:avLst/>
          </a:prstGeom>
          <a:noFill/>
        </p:spPr>
      </p:pic>
      <p:pic>
        <p:nvPicPr>
          <p:cNvPr id="12292" name="Picture 4" descr="Picture backgroun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55667" y="1735666"/>
            <a:ext cx="2658533" cy="1989667"/>
          </a:xfrm>
          <a:prstGeom prst="rect">
            <a:avLst/>
          </a:prstGeom>
          <a:noFill/>
        </p:spPr>
      </p:pic>
      <p:pic>
        <p:nvPicPr>
          <p:cNvPr id="12293" name="Picture 5" descr="C:\Users\nelli\OneDrive\Рабочий стол\реклама\хэндай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8368" y="304800"/>
            <a:ext cx="1528232" cy="890058"/>
          </a:xfrm>
          <a:prstGeom prst="rect">
            <a:avLst/>
          </a:prstGeom>
          <a:noFill/>
        </p:spPr>
      </p:pic>
      <p:pic>
        <p:nvPicPr>
          <p:cNvPr id="12295" name="Picture 7" descr="Picture backgroun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7392" y="4431322"/>
            <a:ext cx="2844475" cy="1899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 descr="preencoded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81354" y="0"/>
            <a:ext cx="12861512" cy="69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/>
          <p:nvPr/>
        </p:nvSpPr>
        <p:spPr>
          <a:xfrm>
            <a:off x="2495571" y="1"/>
            <a:ext cx="64008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</a:pPr>
            <a:endParaRPr sz="44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018085" y="1326525"/>
            <a:ext cx="4985965" cy="4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00100" marR="0" lvl="1" indent="-34290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831273" y="3705726"/>
            <a:ext cx="5818909" cy="95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831273" y="5606934"/>
            <a:ext cx="5818909" cy="12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831273" y="5606935"/>
            <a:ext cx="5818909" cy="43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" name="Google Shape;59;p4" descr="C:\Users\nelli\Downloads\IMG_20260323_195653_961.jpg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0" name="Google Shape;60;p4" descr="C:\Users\nelli\Downloads\унт внутр монголии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281339" y="4293489"/>
            <a:ext cx="2620108" cy="239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" descr="C:\Users\nelli\Downloads\общага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281339" y="1729599"/>
            <a:ext cx="2108036" cy="249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67054"/>
            <a:ext cx="3974122" cy="1001348"/>
          </a:xfrm>
          <a:prstGeom prst="rect">
            <a:avLst/>
          </a:prstGeom>
          <a:noFill/>
        </p:spPr>
      </p:pic>
      <p:pic>
        <p:nvPicPr>
          <p:cNvPr id="14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25050" y="0"/>
            <a:ext cx="1478116" cy="1341967"/>
          </a:xfrm>
          <a:prstGeom prst="rect">
            <a:avLst/>
          </a:prstGeom>
          <a:noFill/>
        </p:spPr>
      </p:pic>
      <p:pic>
        <p:nvPicPr>
          <p:cNvPr id="15" name="Picture 3" descr="Picture backgroun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88614" y="4283032"/>
            <a:ext cx="3090794" cy="239303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499338" y="1195754"/>
            <a:ext cx="8027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СТАЖИРОВКИ УЖЕ СО 2 КУРСА!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73740" y="1761592"/>
            <a:ext cx="52226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Гарантированная выездная стажировка в ведущие университеты-партнеры Китая и Южной Кореи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Важно!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Возможность выехать на стажировку со 2 курса</a:t>
            </a:r>
          </a:p>
        </p:txBody>
      </p:sp>
      <p:pic>
        <p:nvPicPr>
          <p:cNvPr id="18" name="Picture 4" descr="C:\Users\nelli\OneDrive\Рабочий стол\Муданцзянь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3673" y="4272575"/>
            <a:ext cx="5634606" cy="241394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539744-EB9B-4BC3-A33B-D51D527301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620535"/>
            <a:ext cx="3249944" cy="24374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"/>
          <p:cNvSpPr/>
          <p:nvPr/>
        </p:nvSpPr>
        <p:spPr>
          <a:xfrm>
            <a:off x="2286000" y="-194001"/>
            <a:ext cx="7770225" cy="106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 panose="020F0502020204030204"/>
              <a:buNone/>
            </a:pPr>
            <a:endParaRPr sz="48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3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533"/>
            <a:ext cx="3894667" cy="1049869"/>
          </a:xfrm>
          <a:prstGeom prst="rect">
            <a:avLst/>
          </a:prstGeom>
          <a:noFill/>
        </p:spPr>
      </p:pic>
      <p:pic>
        <p:nvPicPr>
          <p:cNvPr id="24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3884" y="0"/>
            <a:ext cx="1478116" cy="1456267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2556933" y="1049868"/>
            <a:ext cx="7933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РЕАЛЬНЫЕ ИСТОРИИ УСПЕХА</a:t>
            </a:r>
          </a:p>
        </p:txBody>
      </p:sp>
      <p:pic>
        <p:nvPicPr>
          <p:cNvPr id="28" name="Рисунок 27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5"/>
          <a:stretch>
            <a:fillRect/>
          </a:stretch>
        </p:blipFill>
        <p:spPr bwMode="auto">
          <a:xfrm>
            <a:off x="576792" y="1674283"/>
            <a:ext cx="206881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цагана\Downloads\Марина_Алексеевна_Мукабенова.jpg"/>
          <p:cNvPicPr/>
          <p:nvPr/>
        </p:nvPicPr>
        <p:blipFill>
          <a:blip r:embed="rId6" cstate="print"/>
          <a:srcRect t="16257"/>
          <a:stretch>
            <a:fillRect/>
          </a:stretch>
        </p:blipFill>
        <p:spPr bwMode="auto">
          <a:xfrm>
            <a:off x="3209507" y="4182585"/>
            <a:ext cx="2166408" cy="255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Admin\Downloads\-V4xbXeRsoZ_glGKcu7IjPrYVL0LAa94tQ1bVp1D6-427XMN6PUAIHBLwdQvVJm9ZXXQG-VcBsShSB3ZZ-YjADWW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78" y="1576521"/>
            <a:ext cx="1876810" cy="262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C:\Users\цагана\Downloads\IMG_20260326_231702_221.jpg"/>
          <p:cNvPicPr/>
          <p:nvPr/>
        </p:nvPicPr>
        <p:blipFill>
          <a:blip r:embed="rId8" cstate="print"/>
          <a:srcRect t="7745"/>
          <a:stretch>
            <a:fillRect/>
          </a:stretch>
        </p:blipFill>
        <p:spPr bwMode="auto">
          <a:xfrm>
            <a:off x="9311649" y="3976713"/>
            <a:ext cx="2282651" cy="280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788325" y="4244945"/>
            <a:ext cx="322532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Сельдиков</a:t>
            </a:r>
            <a:r>
              <a:rPr kumimoji="0" lang="ru-RU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Александр </a:t>
            </a:r>
            <a:r>
              <a:rPr kumimoji="0" lang="ru-RU" altLang="ko-K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Мергенович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kumimoji="0" lang="ru-R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выпускник магистратуры </a:t>
            </a:r>
            <a:r>
              <a:rPr kumimoji="0" lang="ru-RU" altLang="ko-K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Хэбэйского</a:t>
            </a:r>
            <a:r>
              <a:rPr kumimoji="0" lang="ru-R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педагогического университета (Китай); ст.</a:t>
            </a:r>
            <a:r>
              <a:rPr kumimoji="0" lang="ru-RU" altLang="ko-K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ru-R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преподаватель кафедры восточных языков РАНХИГС при Президенте РФ; приглашенный преподаватель Школы иностранных языков ВШЭ.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899499" y="1744590"/>
            <a:ext cx="309033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Карвенова</a:t>
            </a:r>
            <a:r>
              <a:rPr kumimoji="0" lang="ru-RU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Виктория </a:t>
            </a:r>
            <a:r>
              <a:rPr kumimoji="0" lang="ru-RU" altLang="ko-K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Хонгоровна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обучающаяся 3 курса </a:t>
            </a:r>
            <a:r>
              <a:rPr kumimoji="0" lang="ru-RU" altLang="ko-K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KoreanStudies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; Университет </a:t>
            </a:r>
            <a:r>
              <a:rPr kumimoji="0" lang="ru-RU" altLang="ko-K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Тэджин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kumimoji="0" lang="ru-RU" altLang="ko-K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DaejinUniversity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kumimoji="0" lang="ko-KR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algun Gothic" pitchFamily="34" charset="-127"/>
                <a:cs typeface="Times New Roman" pitchFamily="18" charset="0"/>
              </a:rPr>
              <a:t>대진대학교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); </a:t>
            </a:r>
            <a:r>
              <a:rPr kumimoji="0" lang="ru-RU" altLang="ko-K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Pocheon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kumimoji="0" lang="ko-KR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algun Gothic" pitchFamily="34" charset="-127"/>
                <a:cs typeface="Times New Roman" pitchFamily="18" charset="0"/>
              </a:rPr>
              <a:t>경기도포천시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943611" y="1500950"/>
            <a:ext cx="2786566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Мукабенова</a:t>
            </a:r>
            <a:r>
              <a:rPr kumimoji="0" lang="ru-RU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Марина Алексеевна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</a:t>
            </a:r>
            <a:r>
              <a:rPr kumimoji="0" lang="ru-R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ru-RU" altLang="ko-K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кандидат </a:t>
            </a:r>
            <a:r>
              <a:rPr kumimoji="0" lang="ru-RU" altLang="ko-K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филол</a:t>
            </a:r>
            <a:r>
              <a:rPr kumimoji="0" lang="ru-RU" altLang="ko-K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наук, российский политик, депутат Государственной Думы Федерального Собрания РФV, VI и VII созывов, член фракции «Единая Россия», заместитель директора ФГБУ «Центр экспертизы и координации информатизации».</a:t>
            </a:r>
            <a:endParaRPr kumimoji="0" lang="ru-RU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79400" y="4362590"/>
            <a:ext cx="2556933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Бембеев Евгений Владимирович</a:t>
            </a:r>
            <a:r>
              <a:rPr kumimoji="0" lang="ru-R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altLang="ko-K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ko-K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кандидат филологических наук, и. о. министра культуры и туризма Республики Калмыкия.</a:t>
            </a:r>
            <a:endParaRPr kumimoji="0" lang="ru-RU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 descr="preencoded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6901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/>
          <p:nvPr/>
        </p:nvSpPr>
        <p:spPr>
          <a:xfrm>
            <a:off x="2954867" y="397934"/>
            <a:ext cx="8981033" cy="161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КАК СТАТЬ СТУДЕНТОМ?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45.03.01 ФИЛОЛОГИЯ, НАПРАВЛЕННОСТЬ (ПРОФИЛЬ) ВОСТОЧНЫЕ ЯЗЫКИ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/>
              <a:t> </a:t>
            </a:r>
            <a:endParaRPr lang="ru-RU"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None/>
            </a:pPr>
            <a:endParaRPr sz="2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4897764" y="2218267"/>
            <a:ext cx="7115442" cy="269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ЧТО НУЖНО?</a:t>
            </a:r>
            <a:endParaRPr sz="2200" b="1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Результаты ЕГЭ: 1) Русский язык – мин. 40 баллов</a:t>
            </a:r>
            <a:endParaRPr sz="2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1"/>
            <a:r>
              <a:rPr lang="ru-RU" sz="22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                         2</a:t>
            </a:r>
            <a:r>
              <a:rPr lang="ru-RU" sz="22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) Иностранный язык – мин. 40 баллов</a:t>
            </a:r>
            <a:endParaRPr sz="2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                         3) Литература – мин. 40 баллов /</a:t>
            </a:r>
            <a:r>
              <a:rPr lang="ru-RU" sz="22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</a:p>
          <a:p>
            <a:pPr marR="0" lvl="1" indent="20621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Обществознание –  мин. 45 баллов /</a:t>
            </a:r>
            <a:endParaRPr sz="2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1"/>
            <a:r>
              <a:rPr lang="ru-RU" sz="220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                         </a:t>
            </a:r>
            <a:r>
              <a:rPr lang="ru-RU" sz="22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История – мин. 40 баллов</a:t>
            </a:r>
            <a:endParaRPr lang="ru-RU" sz="2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240270" y="5627118"/>
            <a:ext cx="11573436" cy="103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r>
              <a:rPr lang="ru-RU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Учитываются индивидуальные достижения абитуриентов </a:t>
            </a:r>
            <a:r>
              <a:rPr lang="ru-RU" sz="21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победы в олимпиадах и конкурсах по восточным языкам и культурам</a:t>
            </a:r>
            <a:endParaRPr sz="21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5818909" y="5003800"/>
            <a:ext cx="5818909" cy="77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170" name="Picture 2" descr="C:\Users\nelli\OneDrive\Рабочий стол\икфв логоти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96599" y="0"/>
            <a:ext cx="1295401" cy="1219200"/>
          </a:xfrm>
          <a:prstGeom prst="rect">
            <a:avLst/>
          </a:prstGeom>
          <a:noFill/>
        </p:spPr>
      </p:pic>
      <p:pic>
        <p:nvPicPr>
          <p:cNvPr id="10" name="Picture 3" descr="C:\Users\nelli\OneDrive\Рабочий стол\калмгу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877733" cy="106680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F955D1-29E9-4636-B921-7B7F9D997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1466" y="2218268"/>
            <a:ext cx="4576298" cy="257416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D907C3-5A85-45E7-8785-54A5ED91DBC4}"/>
              </a:ext>
            </a:extLst>
          </p:cNvPr>
          <p:cNvSpPr/>
          <p:nvPr/>
        </p:nvSpPr>
        <p:spPr>
          <a:xfrm>
            <a:off x="1071112" y="5042343"/>
            <a:ext cx="9825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630238"/>
            <a:r>
              <a:rPr lang="ru-RU" sz="32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Если вы горите Азией — мы научим языку с нуля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634</Words>
  <Application>Microsoft Office PowerPoint</Application>
  <PresentationFormat>Широкоэкранный</PresentationFormat>
  <Paragraphs>102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Cambria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PptxGenJS</dc:creator>
  <cp:lastModifiedBy>Людмила Лиджиева</cp:lastModifiedBy>
  <cp:revision>53</cp:revision>
  <dcterms:created xsi:type="dcterms:W3CDTF">2026-03-23T19:18:00Z</dcterms:created>
  <dcterms:modified xsi:type="dcterms:W3CDTF">2026-04-06T13:19:22Z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9B8B78C342714F6292B76633243EF5AE_12</vt:lpwstr>
  </property>
  <property fmtid="{D5CDD505-2E9C-101B-9397-08002B2CF9AE}" pid="3" name="KSOProductBuildVer">
    <vt:lpwstr>1049-12.2.0.23196</vt:lpwstr>
  </property>
</Properties>
</file>