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7" r:id="rId4"/>
    <p:sldId id="268" r:id="rId5"/>
    <p:sldId id="269" r:id="rId6"/>
    <p:sldId id="261" r:id="rId7"/>
    <p:sldId id="270" r:id="rId8"/>
    <p:sldId id="271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M San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2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97324-6D8C-4865-B869-F9BA58AD0BAE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7689C-6E91-4B77-92D2-760398DFC8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9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дополнительной квалификации «Советник директора по воспитанию и по взаимодействию с детскими общественными объединениями»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689C-6E91-4B77-92D2-760398DFC8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2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ngiyan75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6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sv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sp>
        <p:nvSpPr>
          <p:cNvPr id="10" name="TextBox 10"/>
          <p:cNvSpPr txBox="1"/>
          <p:nvPr/>
        </p:nvSpPr>
        <p:spPr>
          <a:xfrm>
            <a:off x="6429356" y="1714476"/>
            <a:ext cx="5643602" cy="707886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37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44.03.05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algn="ctr">
              <a:lnSpc>
                <a:spcPts val="6937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Педагогиче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ское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образование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algn="ctr">
              <a:lnSpc>
                <a:spcPts val="6937"/>
              </a:lnSpc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(с двумя профилями подготовки),</a:t>
            </a:r>
          </a:p>
          <a:p>
            <a:pPr algn="ctr">
              <a:lnSpc>
                <a:spcPts val="6937"/>
              </a:lnSpc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Калмыцкий язык и литература,</a:t>
            </a:r>
          </a:p>
          <a:p>
            <a:pPr algn="ctr">
              <a:lnSpc>
                <a:spcPts val="6937"/>
              </a:lnSpc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китайский язык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18548" cy="10039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42878" y="0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Калмыцкий государственный университет</a:t>
            </a:r>
          </a:p>
          <a:p>
            <a:pPr indent="450215" algn="just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Б.Б.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Городовикова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 descr="Picture background"/>
          <p:cNvPicPr>
            <a:picLocks noChangeAspect="1" noChangeArrowheads="1"/>
          </p:cNvPicPr>
          <p:nvPr/>
        </p:nvPicPr>
        <p:blipFill>
          <a:blip r:embed="rId4" cstate="print"/>
          <a:srcRect b="7446"/>
          <a:stretch>
            <a:fillRect/>
          </a:stretch>
        </p:blipFill>
        <p:spPr bwMode="auto">
          <a:xfrm>
            <a:off x="428564" y="4143368"/>
            <a:ext cx="614366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1" name="Picture 17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34153" t="2676" b="2319"/>
          <a:stretch>
            <a:fillRect/>
          </a:stretch>
        </p:blipFill>
        <p:spPr bwMode="auto">
          <a:xfrm>
            <a:off x="12072958" y="1857352"/>
            <a:ext cx="600071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" y="0"/>
            <a:ext cx="18288000" cy="10287000"/>
          </a:xfrm>
          <a:prstGeom prst="rect">
            <a:avLst/>
          </a:prstGeom>
          <a:noFill/>
        </p:spPr>
      </p:pic>
      <p:sp>
        <p:nvSpPr>
          <p:cNvPr id="6" name="TextBox 6"/>
          <p:cNvSpPr txBox="1"/>
          <p:nvPr/>
        </p:nvSpPr>
        <p:spPr>
          <a:xfrm>
            <a:off x="4214778" y="1000096"/>
            <a:ext cx="10715700" cy="265457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37"/>
              </a:lnSpc>
            </a:pPr>
            <a:r>
              <a:rPr lang="ru-RU" sz="5562" b="1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Наши к</a:t>
            </a:r>
            <a:r>
              <a:rPr lang="en-US" sz="5562" b="1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онтакты</a:t>
            </a:r>
            <a:r>
              <a:rPr lang="ru-RU" sz="5562" b="1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:</a:t>
            </a:r>
          </a:p>
          <a:p>
            <a:pPr algn="ctr">
              <a:lnSpc>
                <a:spcPts val="6937"/>
              </a:lnSpc>
            </a:pPr>
            <a:r>
              <a:rPr lang="ru-RU" sz="5562" b="1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Институт калмыцкой филологии и востоковедения  </a:t>
            </a:r>
            <a:endParaRPr lang="en-US" sz="5562" b="1" dirty="0">
              <a:solidFill>
                <a:srgbClr val="161613"/>
              </a:solidFill>
              <a:latin typeface="Cambria Math" pitchFamily="18" charset="0"/>
              <a:ea typeface="Cambria Math" pitchFamily="18" charset="0"/>
              <a:cs typeface="DM Sans"/>
              <a:sym typeface="DM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260699" y="4143368"/>
            <a:ext cx="10355161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3562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Тел</a:t>
            </a:r>
            <a:r>
              <a:rPr lang="ru-RU" sz="3200" dirty="0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 :</a:t>
            </a:r>
            <a:r>
              <a:rPr lang="en-US" sz="3200" dirty="0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 </a:t>
            </a:r>
            <a:r>
              <a:rPr lang="en-US" sz="3600" dirty="0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+7 909 398 1680</a:t>
            </a:r>
            <a:endParaRPr lang="ru-RU" sz="3600" dirty="0">
              <a:solidFill>
                <a:srgbClr val="161613"/>
              </a:solidFill>
              <a:latin typeface="Times New Roman" panose="02020603050405020304" pitchFamily="18" charset="0"/>
              <a:ea typeface="Inter"/>
              <a:cs typeface="Times New Roman" panose="02020603050405020304" pitchFamily="18" charset="0"/>
              <a:sym typeface="Inte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89525" y="5072062"/>
            <a:ext cx="10355161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3200" u="sng" dirty="0" err="1">
                <a:solidFill>
                  <a:srgbClr val="28282F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  <a:hlinkClick r:id="rId3" tooltip="mailto:mingiyan75@mail.ru"/>
              </a:rPr>
              <a:t>mingiyan75@mail.ru</a:t>
            </a:r>
            <a:endParaRPr lang="en-US" sz="3200" u="sng" dirty="0">
              <a:solidFill>
                <a:srgbClr val="28282F"/>
              </a:solidFill>
              <a:latin typeface="Times New Roman" panose="02020603050405020304" pitchFamily="18" charset="0"/>
              <a:ea typeface="Inter"/>
              <a:cs typeface="Times New Roman" panose="02020603050405020304" pitchFamily="18" charset="0"/>
              <a:sym typeface="Inter"/>
              <a:hlinkClick r:id="rId3" tooltip="mailto:mingiyan75@mail.ru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32137" y="6077558"/>
            <a:ext cx="1035516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3562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Адрес</a:t>
            </a:r>
            <a:r>
              <a:rPr lang="en-US" sz="3200" dirty="0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: </a:t>
            </a:r>
            <a:r>
              <a:rPr lang="en-US" sz="3600" dirty="0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358000, </a:t>
            </a:r>
            <a:r>
              <a:rPr lang="en-US" sz="3600" dirty="0" err="1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Республика</a:t>
            </a:r>
            <a:r>
              <a:rPr lang="en-US" sz="3600" dirty="0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 </a:t>
            </a:r>
            <a:r>
              <a:rPr lang="en-US" sz="3600" dirty="0" err="1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Калмыкия</a:t>
            </a:r>
            <a:r>
              <a:rPr lang="en-US" sz="3600" dirty="0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, г. </a:t>
            </a:r>
            <a:r>
              <a:rPr lang="en-US" sz="3600" dirty="0" err="1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Элиста</a:t>
            </a:r>
            <a:r>
              <a:rPr lang="en-US" sz="3600" dirty="0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, </a:t>
            </a:r>
            <a:endParaRPr lang="ru-RU" sz="3600" dirty="0">
              <a:solidFill>
                <a:srgbClr val="161613"/>
              </a:solidFill>
              <a:latin typeface="Times New Roman" panose="02020603050405020304" pitchFamily="18" charset="0"/>
              <a:ea typeface="Inter"/>
              <a:cs typeface="Times New Roman" panose="02020603050405020304" pitchFamily="18" charset="0"/>
              <a:sym typeface="Inter"/>
            </a:endParaRPr>
          </a:p>
          <a:p>
            <a:pPr>
              <a:lnSpc>
                <a:spcPts val="3562"/>
              </a:lnSpc>
            </a:pPr>
            <a:r>
              <a:rPr lang="en-US" sz="3600" dirty="0" err="1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ул</a:t>
            </a:r>
            <a:r>
              <a:rPr lang="en-US" sz="3600" dirty="0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. </a:t>
            </a:r>
            <a:r>
              <a:rPr lang="en-US" sz="3600" dirty="0" err="1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Пушкина</a:t>
            </a:r>
            <a:r>
              <a:rPr lang="en-US" sz="3600" dirty="0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 7, </a:t>
            </a:r>
            <a:r>
              <a:rPr lang="en-US" sz="3600" dirty="0" err="1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КалмГУ</a:t>
            </a:r>
            <a:r>
              <a:rPr lang="en-US" sz="3600" dirty="0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, </a:t>
            </a:r>
            <a:r>
              <a:rPr lang="en-US" sz="3600" dirty="0" err="1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корпус</a:t>
            </a:r>
            <a:r>
              <a:rPr lang="en-US" sz="3600" dirty="0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 6</a:t>
            </a:r>
            <a:r>
              <a:rPr lang="en-US" sz="3200" dirty="0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, </a:t>
            </a:r>
            <a:r>
              <a:rPr lang="en-US" sz="3600" dirty="0" err="1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каб</a:t>
            </a:r>
            <a:r>
              <a:rPr lang="en-US" sz="3600" dirty="0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. </a:t>
            </a:r>
            <a:r>
              <a:rPr lang="ru-RU" sz="3600" dirty="0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103</a:t>
            </a:r>
            <a:endParaRPr lang="en-US" sz="3200" dirty="0">
              <a:solidFill>
                <a:srgbClr val="161613"/>
              </a:solidFill>
              <a:latin typeface="Times New Roman" panose="02020603050405020304" pitchFamily="18" charset="0"/>
              <a:ea typeface="Inter"/>
              <a:cs typeface="Times New Roman" panose="02020603050405020304" pitchFamily="18" charset="0"/>
              <a:sym typeface="Inter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4778" y="4904902"/>
            <a:ext cx="17570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2" y="285716"/>
            <a:ext cx="1074764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1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21047" y="495300"/>
            <a:ext cx="7619778" cy="1081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профиля подготовки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324600" y="1714500"/>
            <a:ext cx="381000" cy="928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1049000" y="1714500"/>
            <a:ext cx="381000" cy="1000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464" y="2857484"/>
            <a:ext cx="5130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К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алмыцкий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язык</a:t>
            </a: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 и литература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 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29752" y="2857484"/>
            <a:ext cx="3696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Китайский язык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902" y="5417462"/>
            <a:ext cx="3308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161613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Срок обучения</a:t>
            </a:r>
            <a:endParaRPr lang="ru-RU" sz="36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0189191" y="5588227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32126" y="5103483"/>
            <a:ext cx="908699" cy="12742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575366" y="4076468"/>
            <a:ext cx="434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27896" y="6661791"/>
            <a:ext cx="4478085" cy="9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обучения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0210800" y="7133953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771697" y="5811531"/>
            <a:ext cx="9144000" cy="18403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очная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0" y="214278"/>
            <a:ext cx="1074764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14411">
            <a:off x="1185319" y="2632509"/>
            <a:ext cx="3836920" cy="3525591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3853509" y="7855038"/>
            <a:ext cx="11366407" cy="1747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89030" y="8140068"/>
            <a:ext cx="10804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получения дополнительной квалификации</a:t>
            </a:r>
          </a:p>
          <a:p>
            <a:pPr indent="450215"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«Советник директора по воспитанию и по взаимодействию с детскими общественными объединениями»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88326">
            <a:off x="13375826" y="2691015"/>
            <a:ext cx="4286250" cy="3083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6517404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1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890364" y="357154"/>
            <a:ext cx="8763168" cy="83452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ЕГЭ и минимальные баллы: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48" y="1697532"/>
            <a:ext cx="112871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 –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 баллов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Обществознание –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 баллов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Иностранный язык –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40 баллов /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Биология –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40 баллов /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Литература –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40 баллов /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География –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40 баллов /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История –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40 баллов</a:t>
            </a:r>
            <a:endParaRPr lang="ru-RU" sz="2800" b="1" dirty="0"/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536" y="1928790"/>
            <a:ext cx="2161116" cy="2383031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5143472" y="5143500"/>
            <a:ext cx="7900522" cy="85234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37"/>
              </a:lnSpc>
            </a:pPr>
            <a:r>
              <a:rPr lang="en-US" sz="4800" dirty="0" err="1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Контингент</a:t>
            </a:r>
            <a:r>
              <a:rPr lang="en-US" sz="4800" dirty="0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 и </a:t>
            </a:r>
            <a:r>
              <a:rPr lang="en-US" sz="4800" dirty="0" err="1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места</a:t>
            </a:r>
            <a:endParaRPr lang="en-US" sz="4800" dirty="0">
              <a:solidFill>
                <a:srgbClr val="16161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49" y="6429978"/>
            <a:ext cx="2273878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37"/>
              </a:lnSpc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Б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юджет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072166" y="7000888"/>
            <a:ext cx="304801" cy="695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6"/>
          <p:cNvSpPr txBox="1"/>
          <p:nvPr/>
        </p:nvSpPr>
        <p:spPr>
          <a:xfrm>
            <a:off x="11396818" y="6373748"/>
            <a:ext cx="3544043" cy="447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Договор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2215682" y="6911860"/>
            <a:ext cx="304801" cy="695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6" y="214278"/>
            <a:ext cx="1074764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429224" y="7786706"/>
            <a:ext cx="160116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23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501454" y="7842613"/>
            <a:ext cx="17859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2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5237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1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181600" y="1485900"/>
            <a:ext cx="6301084" cy="1205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программы: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4800600" y="2400300"/>
            <a:ext cx="685800" cy="16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11734800" y="2400300"/>
            <a:ext cx="533400" cy="1524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4349342"/>
            <a:ext cx="11811000" cy="304698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Подготовка специалистов, способных разрабатывать и реализовывать учебные программы по двум языкам одновременно, используя современные методики в поликультурной среде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E180"/>
              </a:clrFrom>
              <a:clrTo>
                <a:srgbClr val="F5E1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8" y="214278"/>
            <a:ext cx="1074764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80477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1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500662" y="857220"/>
            <a:ext cx="7815986" cy="918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935"/>
              </a:lnSpc>
              <a:spcAft>
                <a:spcPts val="0"/>
              </a:spcAft>
            </a:pPr>
            <a:r>
              <a:rPr lang="en-US" sz="5400" b="1" dirty="0" err="1">
                <a:solidFill>
                  <a:srgbClr val="161613"/>
                </a:solidFill>
                <a:latin typeface="Times New Roman" panose="02020603050405020304" pitchFamily="18" charset="0"/>
                <a:ea typeface="DM Sans" panose="020B0604020202020204" charset="0"/>
              </a:rPr>
              <a:t>Ключевые</a:t>
            </a:r>
            <a:r>
              <a:rPr lang="en-US" sz="5400" b="1" dirty="0">
                <a:solidFill>
                  <a:srgbClr val="161613"/>
                </a:solidFill>
                <a:latin typeface="Times New Roman" panose="02020603050405020304" pitchFamily="18" charset="0"/>
                <a:ea typeface="DM Sans" panose="020B0604020202020204" charset="0"/>
              </a:rPr>
              <a:t> </a:t>
            </a:r>
            <a:r>
              <a:rPr lang="en-US" sz="5400" b="1" dirty="0" err="1">
                <a:solidFill>
                  <a:srgbClr val="161613"/>
                </a:solidFill>
                <a:latin typeface="Times New Roman" panose="02020603050405020304" pitchFamily="18" charset="0"/>
                <a:ea typeface="DM Sans" panose="020B0604020202020204" charset="0"/>
              </a:rPr>
              <a:t>компетенции</a:t>
            </a:r>
            <a:endParaRPr lang="ru-RU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4299056"/>
            <a:ext cx="4969694" cy="491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3435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161613"/>
                </a:solidFill>
                <a:latin typeface="Times New Roman" panose="02020603050405020304" pitchFamily="18" charset="0"/>
                <a:ea typeface="DM Sans" panose="020B0604020202020204" charset="0"/>
                <a:cs typeface="Times New Roman" panose="02020603050405020304" pitchFamily="18" charset="0"/>
              </a:rPr>
              <a:t>Межкультурная</a:t>
            </a:r>
            <a:r>
              <a:rPr lang="en-US" sz="2400" b="1" dirty="0">
                <a:solidFill>
                  <a:srgbClr val="161613"/>
                </a:solidFill>
                <a:latin typeface="Times New Roman" panose="02020603050405020304" pitchFamily="18" charset="0"/>
                <a:ea typeface="DM Sans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613"/>
                </a:solidFill>
                <a:latin typeface="Times New Roman" panose="02020603050405020304" pitchFamily="18" charset="0"/>
                <a:ea typeface="DM Sans" panose="020B0604020202020204" charset="0"/>
                <a:cs typeface="Times New Roman" panose="02020603050405020304" pitchFamily="18" charset="0"/>
              </a:rPr>
              <a:t>коммуникация</a:t>
            </a:r>
            <a:endParaRPr lang="ru-RU" sz="1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44" y="5715004"/>
            <a:ext cx="4643470" cy="24006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560"/>
              </a:lnSpc>
              <a:spcAft>
                <a:spcPts val="0"/>
              </a:spcAft>
            </a:pPr>
            <a:r>
              <a:rPr lang="ru-RU" sz="2400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</a:rPr>
              <a:t>Посредничество</a:t>
            </a:r>
          </a:p>
          <a:p>
            <a:pPr algn="ctr">
              <a:lnSpc>
                <a:spcPts val="3560"/>
              </a:lnSpc>
              <a:spcAft>
                <a:spcPts val="0"/>
              </a:spcAft>
            </a:pPr>
            <a:r>
              <a:rPr lang="ru-RU" sz="2400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</a:rPr>
              <a:t>и перевод на</a:t>
            </a:r>
          </a:p>
          <a:p>
            <a:pPr algn="ctr">
              <a:lnSpc>
                <a:spcPts val="3560"/>
              </a:lnSpc>
              <a:spcAft>
                <a:spcPts val="0"/>
              </a:spcAft>
            </a:pPr>
            <a:r>
              <a:rPr lang="ru-RU" sz="2400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</a:rPr>
              <a:t>международных мероприятиях, глубокое погружение в культуру Калмыкии и Китая.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7848600" y="2595795"/>
            <a:ext cx="2590800" cy="1611096"/>
            <a:chOff x="0" y="0"/>
            <a:chExt cx="2009978" cy="1242212"/>
          </a:xfrm>
        </p:grpSpPr>
        <p:sp>
          <p:nvSpPr>
            <p:cNvPr id="11" name="Freeform 12" descr="preencoded.png"/>
            <p:cNvSpPr/>
            <p:nvPr/>
          </p:nvSpPr>
          <p:spPr>
            <a:xfrm>
              <a:off x="0" y="0"/>
              <a:ext cx="2010029" cy="1242187"/>
            </a:xfrm>
            <a:custGeom>
              <a:avLst/>
              <a:gdLst/>
              <a:ahLst/>
              <a:cxnLst/>
              <a:rect l="l" t="t" r="r" b="b"/>
              <a:pathLst>
                <a:path w="2010029" h="1242187">
                  <a:moveTo>
                    <a:pt x="0" y="0"/>
                  </a:moveTo>
                  <a:lnTo>
                    <a:pt x="2010029" y="0"/>
                  </a:lnTo>
                  <a:lnTo>
                    <a:pt x="2010029" y="1242187"/>
                  </a:lnTo>
                  <a:lnTo>
                    <a:pt x="0" y="1242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/>
              <a:stretch>
                <a:fillRect t="-179" r="2" b="-183"/>
              </a:stretch>
            </a:blipFill>
          </p:spPr>
        </p:sp>
      </p:grpSp>
      <p:sp>
        <p:nvSpPr>
          <p:cNvPr id="12" name="Прямоугольник 11"/>
          <p:cNvSpPr/>
          <p:nvPr/>
        </p:nvSpPr>
        <p:spPr>
          <a:xfrm>
            <a:off x="7375664" y="4206859"/>
            <a:ext cx="3536737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материалов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428960" y="4857748"/>
            <a:ext cx="258353" cy="581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9072562" y="4857748"/>
            <a:ext cx="206839" cy="581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57984" y="5715004"/>
            <a:ext cx="4572032" cy="29337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Авторские учебники, интерактивные курсы, аудио- и видеоматериалы; адаптация цифровых методик под разные уровни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251571" y="4181484"/>
            <a:ext cx="4226029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14364585" y="4860524"/>
            <a:ext cx="189615" cy="639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2458469" y="5734790"/>
            <a:ext cx="4267200" cy="29091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проблем преподавания редких языков, участие в грантах и этнолингвистических экспедициях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7522" y="2495579"/>
            <a:ext cx="1820319" cy="1755518"/>
          </a:xfrm>
          <a:prstGeom prst="rect">
            <a:avLst/>
          </a:prstGeom>
        </p:spPr>
      </p:pic>
      <p:pic>
        <p:nvPicPr>
          <p:cNvPr id="6162" name="Picture 1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261" y="2322313"/>
            <a:ext cx="2333273" cy="18404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8" y="214278"/>
            <a:ext cx="1074764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72165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1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sp>
        <p:nvSpPr>
          <p:cNvPr id="8" name="TextBox 8"/>
          <p:cNvSpPr txBox="1"/>
          <p:nvPr/>
        </p:nvSpPr>
        <p:spPr>
          <a:xfrm>
            <a:off x="5266173" y="808588"/>
            <a:ext cx="9378553" cy="85234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4800" dirty="0" err="1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Преимущества</a:t>
            </a:r>
            <a:r>
              <a:rPr lang="en-US" sz="4800" dirty="0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800" dirty="0" err="1">
                <a:solidFill>
                  <a:srgbClr val="161613"/>
                </a:solidFill>
                <a:latin typeface="DM Sans"/>
                <a:ea typeface="DM Sans"/>
                <a:cs typeface="DM Sans"/>
                <a:sym typeface="DM Sans"/>
              </a:rPr>
              <a:t>программы</a:t>
            </a:r>
            <a:endParaRPr lang="en-US" sz="4800" dirty="0">
              <a:solidFill>
                <a:srgbClr val="16161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2786018" y="2019300"/>
            <a:ext cx="3260654" cy="6828977"/>
            <a:chOff x="0" y="0"/>
            <a:chExt cx="3945928" cy="9105303"/>
          </a:xfrm>
          <a:solidFill>
            <a:schemeClr val="bg2">
              <a:lumMod val="90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45890" cy="9105265"/>
            </a:xfrm>
            <a:custGeom>
              <a:avLst/>
              <a:gdLst/>
              <a:ahLst/>
              <a:cxnLst/>
              <a:rect l="l" t="t" r="r" b="b"/>
              <a:pathLst>
                <a:path w="3945890" h="9105265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3889248" y="0"/>
                  </a:lnTo>
                  <a:cubicBezTo>
                    <a:pt x="3920617" y="0"/>
                    <a:pt x="3945890" y="25400"/>
                    <a:pt x="3945890" y="56642"/>
                  </a:cubicBezTo>
                  <a:lnTo>
                    <a:pt x="3945890" y="9048623"/>
                  </a:lnTo>
                  <a:cubicBezTo>
                    <a:pt x="3945890" y="9079992"/>
                    <a:pt x="3920490" y="9105265"/>
                    <a:pt x="3889248" y="9105265"/>
                  </a:cubicBezTo>
                  <a:lnTo>
                    <a:pt x="56642" y="9105265"/>
                  </a:lnTo>
                  <a:cubicBezTo>
                    <a:pt x="25273" y="9105265"/>
                    <a:pt x="0" y="9079865"/>
                    <a:pt x="0" y="9048623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/>
          <p:nvPr/>
        </p:nvGrpSpPr>
        <p:grpSpPr>
          <a:xfrm>
            <a:off x="3166572" y="2149806"/>
            <a:ext cx="850554" cy="850554"/>
            <a:chOff x="0" y="0"/>
            <a:chExt cx="1134072" cy="11340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28282F"/>
            </a:solidFill>
          </p:spPr>
        </p:sp>
      </p:grpSp>
      <p:sp>
        <p:nvSpPr>
          <p:cNvPr id="13" name="Freeform 13" descr="preencoded.png"/>
          <p:cNvSpPr/>
          <p:nvPr/>
        </p:nvSpPr>
        <p:spPr>
          <a:xfrm>
            <a:off x="3400544" y="2403408"/>
            <a:ext cx="382638" cy="382638"/>
          </a:xfrm>
          <a:custGeom>
            <a:avLst/>
            <a:gdLst/>
            <a:ahLst/>
            <a:cxnLst/>
            <a:rect l="l" t="t" r="r" b="b"/>
            <a:pathLst>
              <a:path w="382638" h="382638">
                <a:moveTo>
                  <a:pt x="0" y="0"/>
                </a:moveTo>
                <a:lnTo>
                  <a:pt x="382639" y="0"/>
                </a:lnTo>
                <a:lnTo>
                  <a:pt x="382639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19" r="-1219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343386" y="3320913"/>
            <a:ext cx="2392413" cy="423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Уникальность</a:t>
            </a:r>
            <a:endParaRPr lang="en-US" sz="2750" b="1" dirty="0">
              <a:solidFill>
                <a:srgbClr val="161613"/>
              </a:solidFill>
              <a:latin typeface="Cambria Math" pitchFamily="18" charset="0"/>
              <a:ea typeface="Cambria Math" pitchFamily="18" charset="0"/>
              <a:cs typeface="DM Sans"/>
              <a:sym typeface="DM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286084" y="4571996"/>
            <a:ext cx="2392413" cy="318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4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Выпускник</a:t>
            </a:r>
            <a:r>
              <a:rPr lang="en-US" sz="24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вправе</a:t>
            </a:r>
            <a:r>
              <a:rPr lang="en-US" sz="24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преподавать</a:t>
            </a:r>
            <a:r>
              <a:rPr lang="en-US" sz="24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два</a:t>
            </a:r>
            <a:r>
              <a:rPr lang="en-US" sz="24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</a:t>
            </a:r>
            <a:r>
              <a:rPr lang="ru-RU" sz="24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восточных</a:t>
            </a:r>
            <a:r>
              <a:rPr lang="en-US" sz="24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языка</a:t>
            </a:r>
            <a:r>
              <a:rPr lang="en-US" sz="24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— </a:t>
            </a:r>
            <a:r>
              <a:rPr lang="en-US" sz="24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калмыцкий</a:t>
            </a:r>
            <a:r>
              <a:rPr lang="en-US" sz="24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и </a:t>
            </a:r>
            <a:r>
              <a:rPr lang="en-US" sz="24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китайский</a:t>
            </a:r>
            <a:endParaRPr lang="en-US" sz="2400" dirty="0">
              <a:solidFill>
                <a:srgbClr val="161613"/>
              </a:solidFill>
              <a:latin typeface="Cambria Math" pitchFamily="18" charset="0"/>
              <a:ea typeface="Cambria Math" pitchFamily="18" charset="0"/>
              <a:cs typeface="Inter"/>
              <a:sym typeface="Inter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7000860" y="2000228"/>
            <a:ext cx="3414060" cy="6828977"/>
            <a:chOff x="0" y="0"/>
            <a:chExt cx="3945928" cy="9105303"/>
          </a:xfrm>
          <a:solidFill>
            <a:schemeClr val="bg2">
              <a:lumMod val="90000"/>
            </a:schemeClr>
          </a:solidFill>
        </p:grpSpPr>
        <p:sp>
          <p:nvSpPr>
            <p:cNvPr id="17" name="Freeform 17"/>
            <p:cNvSpPr/>
            <p:nvPr/>
          </p:nvSpPr>
          <p:spPr>
            <a:xfrm>
              <a:off x="0" y="0"/>
              <a:ext cx="3945890" cy="9105265"/>
            </a:xfrm>
            <a:custGeom>
              <a:avLst/>
              <a:gdLst/>
              <a:ahLst/>
              <a:cxnLst/>
              <a:rect l="l" t="t" r="r" b="b"/>
              <a:pathLst>
                <a:path w="3945890" h="9105265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3889248" y="0"/>
                  </a:lnTo>
                  <a:cubicBezTo>
                    <a:pt x="3920617" y="0"/>
                    <a:pt x="3945890" y="25400"/>
                    <a:pt x="3945890" y="56642"/>
                  </a:cubicBezTo>
                  <a:lnTo>
                    <a:pt x="3945890" y="9048623"/>
                  </a:lnTo>
                  <a:cubicBezTo>
                    <a:pt x="3945890" y="9079992"/>
                    <a:pt x="3920490" y="9105265"/>
                    <a:pt x="3889248" y="9105265"/>
                  </a:cubicBezTo>
                  <a:lnTo>
                    <a:pt x="56642" y="9105265"/>
                  </a:lnTo>
                  <a:cubicBezTo>
                    <a:pt x="25273" y="9105265"/>
                    <a:pt x="0" y="9079865"/>
                    <a:pt x="0" y="9048623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8" name="Group 18"/>
          <p:cNvGrpSpPr/>
          <p:nvPr/>
        </p:nvGrpSpPr>
        <p:grpSpPr>
          <a:xfrm>
            <a:off x="7513149" y="2168272"/>
            <a:ext cx="850554" cy="850554"/>
            <a:chOff x="0" y="0"/>
            <a:chExt cx="1134072" cy="113407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28282F"/>
            </a:solidFill>
          </p:spPr>
        </p:sp>
      </p:grpSp>
      <p:sp>
        <p:nvSpPr>
          <p:cNvPr id="20" name="Freeform 20" descr="preencoded.png"/>
          <p:cNvSpPr/>
          <p:nvPr/>
        </p:nvSpPr>
        <p:spPr>
          <a:xfrm>
            <a:off x="7762390" y="2402230"/>
            <a:ext cx="382638" cy="382638"/>
          </a:xfrm>
          <a:custGeom>
            <a:avLst/>
            <a:gdLst/>
            <a:ahLst/>
            <a:cxnLst/>
            <a:rect l="l" t="t" r="r" b="b"/>
            <a:pathLst>
              <a:path w="382638" h="382638">
                <a:moveTo>
                  <a:pt x="0" y="0"/>
                </a:moveTo>
                <a:lnTo>
                  <a:pt x="382638" y="0"/>
                </a:lnTo>
                <a:lnTo>
                  <a:pt x="382638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0975" r="-10975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7429488" y="3152969"/>
            <a:ext cx="2392413" cy="85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</a:pPr>
            <a:r>
              <a:rPr lang="en-US" sz="2750" b="1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Современные</a:t>
            </a:r>
            <a:r>
              <a:rPr lang="en-US" sz="2750" b="1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 </a:t>
            </a:r>
            <a:r>
              <a:rPr lang="en-US" sz="2750" b="1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методики</a:t>
            </a:r>
            <a:endParaRPr lang="en-US" sz="2750" b="1" dirty="0">
              <a:solidFill>
                <a:srgbClr val="161613"/>
              </a:solidFill>
              <a:latin typeface="Cambria Math" pitchFamily="18" charset="0"/>
              <a:ea typeface="Cambria Math" pitchFamily="18" charset="0"/>
              <a:cs typeface="DM Sans"/>
              <a:sym typeface="DM Sa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500926" y="4571996"/>
            <a:ext cx="2392413" cy="2256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400" dirty="0" err="1">
                <a:solidFill>
                  <a:srgbClr val="161613"/>
                </a:solidFill>
                <a:latin typeface="Cambria" pitchFamily="18" charset="0"/>
                <a:ea typeface="Cambria" pitchFamily="18" charset="0"/>
                <a:cs typeface="Inter"/>
                <a:sym typeface="Inter"/>
              </a:rPr>
              <a:t>Использование</a:t>
            </a:r>
            <a:r>
              <a:rPr lang="en-US" sz="2400" dirty="0">
                <a:solidFill>
                  <a:srgbClr val="161613"/>
                </a:solidFill>
                <a:latin typeface="Cambria" pitchFamily="18" charset="0"/>
                <a:ea typeface="Cambria" pitchFamily="18" charset="0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161613"/>
                </a:solidFill>
                <a:latin typeface="Cambria" pitchFamily="18" charset="0"/>
                <a:ea typeface="Cambria" pitchFamily="18" charset="0"/>
                <a:cs typeface="Inter"/>
                <a:sym typeface="Inter"/>
              </a:rPr>
              <a:t>цифровых</a:t>
            </a:r>
            <a:r>
              <a:rPr lang="en-US" sz="2400" dirty="0">
                <a:solidFill>
                  <a:srgbClr val="161613"/>
                </a:solidFill>
                <a:latin typeface="Cambria" pitchFamily="18" charset="0"/>
                <a:ea typeface="Cambria" pitchFamily="18" charset="0"/>
                <a:cs typeface="Inter"/>
                <a:sym typeface="Inter"/>
              </a:rPr>
              <a:t> и </a:t>
            </a:r>
            <a:r>
              <a:rPr lang="en-US" sz="2400" dirty="0" err="1">
                <a:solidFill>
                  <a:srgbClr val="161613"/>
                </a:solidFill>
                <a:latin typeface="Cambria" pitchFamily="18" charset="0"/>
                <a:ea typeface="Cambria" pitchFamily="18" charset="0"/>
                <a:cs typeface="Inter"/>
                <a:sym typeface="Inter"/>
              </a:rPr>
              <a:t>интерактивных</a:t>
            </a:r>
            <a:r>
              <a:rPr lang="en-US" sz="2400" dirty="0">
                <a:solidFill>
                  <a:srgbClr val="161613"/>
                </a:solidFill>
                <a:latin typeface="Cambria" pitchFamily="18" charset="0"/>
                <a:ea typeface="Cambria" pitchFamily="18" charset="0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161613"/>
                </a:solidFill>
                <a:latin typeface="Cambria" pitchFamily="18" charset="0"/>
                <a:ea typeface="Cambria" pitchFamily="18" charset="0"/>
                <a:cs typeface="Inter"/>
                <a:sym typeface="Inter"/>
              </a:rPr>
              <a:t>технологий</a:t>
            </a:r>
            <a:r>
              <a:rPr lang="en-US" sz="2400" dirty="0">
                <a:solidFill>
                  <a:srgbClr val="161613"/>
                </a:solidFill>
                <a:latin typeface="Cambria" pitchFamily="18" charset="0"/>
                <a:ea typeface="Cambria" pitchFamily="18" charset="0"/>
                <a:cs typeface="Inter"/>
                <a:sym typeface="Inter"/>
              </a:rPr>
              <a:t> в </a:t>
            </a:r>
            <a:r>
              <a:rPr lang="en-US" sz="2400" dirty="0" err="1">
                <a:solidFill>
                  <a:srgbClr val="161613"/>
                </a:solidFill>
                <a:latin typeface="Cambria" pitchFamily="18" charset="0"/>
                <a:ea typeface="Cambria" pitchFamily="18" charset="0"/>
                <a:cs typeface="Inter"/>
                <a:sym typeface="Inter"/>
              </a:rPr>
              <a:t>обучении</a:t>
            </a:r>
            <a:endParaRPr lang="en-US" sz="2400" dirty="0">
              <a:solidFill>
                <a:srgbClr val="161613"/>
              </a:solidFill>
              <a:latin typeface="Cambria" pitchFamily="18" charset="0"/>
              <a:ea typeface="Cambria" pitchFamily="18" charset="0"/>
              <a:cs typeface="Inter"/>
              <a:sym typeface="Inter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1501454" y="2000228"/>
            <a:ext cx="3316636" cy="6828977"/>
            <a:chOff x="0" y="0"/>
            <a:chExt cx="3945928" cy="9105303"/>
          </a:xfrm>
          <a:solidFill>
            <a:schemeClr val="bg2">
              <a:lumMod val="90000"/>
            </a:schemeClr>
          </a:solidFill>
        </p:grpSpPr>
        <p:sp>
          <p:nvSpPr>
            <p:cNvPr id="24" name="Freeform 24"/>
            <p:cNvSpPr/>
            <p:nvPr/>
          </p:nvSpPr>
          <p:spPr>
            <a:xfrm>
              <a:off x="0" y="0"/>
              <a:ext cx="3945890" cy="9105265"/>
            </a:xfrm>
            <a:custGeom>
              <a:avLst/>
              <a:gdLst/>
              <a:ahLst/>
              <a:cxnLst/>
              <a:rect l="l" t="t" r="r" b="b"/>
              <a:pathLst>
                <a:path w="3945890" h="9105265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3889248" y="0"/>
                  </a:lnTo>
                  <a:cubicBezTo>
                    <a:pt x="3920617" y="0"/>
                    <a:pt x="3945890" y="25400"/>
                    <a:pt x="3945890" y="56642"/>
                  </a:cubicBezTo>
                  <a:lnTo>
                    <a:pt x="3945890" y="9048623"/>
                  </a:lnTo>
                  <a:cubicBezTo>
                    <a:pt x="3945890" y="9079992"/>
                    <a:pt x="3920490" y="9105265"/>
                    <a:pt x="3889248" y="9105265"/>
                  </a:cubicBezTo>
                  <a:lnTo>
                    <a:pt x="56642" y="9105265"/>
                  </a:lnTo>
                  <a:cubicBezTo>
                    <a:pt x="25273" y="9105265"/>
                    <a:pt x="0" y="9079865"/>
                    <a:pt x="0" y="9048623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5"/>
          <p:cNvGrpSpPr/>
          <p:nvPr/>
        </p:nvGrpSpPr>
        <p:grpSpPr>
          <a:xfrm>
            <a:off x="11963400" y="2204090"/>
            <a:ext cx="850554" cy="850554"/>
            <a:chOff x="0" y="0"/>
            <a:chExt cx="1134072" cy="113407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28282F"/>
            </a:solidFill>
          </p:spPr>
        </p:sp>
      </p:grpSp>
      <p:sp>
        <p:nvSpPr>
          <p:cNvPr id="27" name="Freeform 27" descr="preencoded.png"/>
          <p:cNvSpPr/>
          <p:nvPr/>
        </p:nvSpPr>
        <p:spPr>
          <a:xfrm>
            <a:off x="12197372" y="2433506"/>
            <a:ext cx="382638" cy="382638"/>
          </a:xfrm>
          <a:custGeom>
            <a:avLst/>
            <a:gdLst/>
            <a:ahLst/>
            <a:cxnLst/>
            <a:rect l="l" t="t" r="r" b="b"/>
            <a:pathLst>
              <a:path w="382638" h="382638">
                <a:moveTo>
                  <a:pt x="0" y="0"/>
                </a:moveTo>
                <a:lnTo>
                  <a:pt x="382638" y="0"/>
                </a:lnTo>
                <a:lnTo>
                  <a:pt x="382638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1715768" y="3214674"/>
            <a:ext cx="29718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</a:pPr>
            <a:r>
              <a:rPr lang="en-US" sz="2750" b="1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Международные</a:t>
            </a:r>
            <a:r>
              <a:rPr lang="en-US" sz="2750" b="1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 </a:t>
            </a:r>
            <a:r>
              <a:rPr lang="en-US" sz="2750" b="1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стажировки</a:t>
            </a:r>
            <a:endParaRPr lang="en-US" sz="2750" b="1" dirty="0">
              <a:solidFill>
                <a:srgbClr val="161613"/>
              </a:solidFill>
              <a:latin typeface="Cambria Math" pitchFamily="18" charset="0"/>
              <a:ea typeface="Cambria Math" pitchFamily="18" charset="0"/>
              <a:cs typeface="DM Sans"/>
              <a:sym typeface="DM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1930082" y="4500558"/>
            <a:ext cx="2725585" cy="3647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4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Семестровые</a:t>
            </a:r>
            <a:r>
              <a:rPr lang="en-US" sz="24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стажировки</a:t>
            </a:r>
            <a:r>
              <a:rPr lang="en-US" sz="24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в </a:t>
            </a:r>
            <a:r>
              <a:rPr lang="en-US" sz="24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Китае</a:t>
            </a:r>
            <a:r>
              <a:rPr lang="ru-RU" sz="24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и Монголии</a:t>
            </a:r>
            <a:r>
              <a:rPr lang="en-US" sz="24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; </a:t>
            </a:r>
            <a:r>
              <a:rPr lang="en-US" sz="24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экспедиции</a:t>
            </a:r>
            <a:r>
              <a:rPr lang="en-US" sz="24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и </a:t>
            </a:r>
            <a:r>
              <a:rPr lang="en-US" sz="24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обмены</a:t>
            </a:r>
            <a:r>
              <a:rPr lang="en-US" sz="24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в </a:t>
            </a:r>
            <a:r>
              <a:rPr lang="en-US" sz="24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Монголии</a:t>
            </a:r>
            <a:r>
              <a:rPr lang="en-US" sz="24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и </a:t>
            </a:r>
            <a:r>
              <a:rPr lang="en-US" sz="24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Внутренней</a:t>
            </a:r>
            <a:r>
              <a:rPr lang="en-US" sz="24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Монголии</a:t>
            </a:r>
            <a:r>
              <a:rPr lang="en-US" sz="24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(КНР)</a:t>
            </a:r>
          </a:p>
        </p:txBody>
      </p:sp>
      <p:pic>
        <p:nvPicPr>
          <p:cNvPr id="30" name="Picture 4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6" y="214278"/>
            <a:ext cx="1074764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1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214910" y="571468"/>
            <a:ext cx="8419805" cy="9050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Профессиональные перспективы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0594" y="1857352"/>
            <a:ext cx="1295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в системе среднего общего, среднего профессионального образования;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методист и разработчик учебных материалов;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научный сотрудник;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переводчик для государственных и коммерческих структур;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гид-переводчик;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 по межкультурной коммуникации в сфере туризма, культуры и международных проектов;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 органов управления образования, культуры, искусства.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16098" y="2428856"/>
            <a:ext cx="3737884" cy="280745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4" y="285716"/>
            <a:ext cx="1074764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260775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502" y="0"/>
            <a:ext cx="18288000" cy="10287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43538" y="544413"/>
            <a:ext cx="7587975" cy="10676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Академическое развитие</a:t>
            </a:r>
            <a:endParaRPr lang="ru-RU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572" y="2007822"/>
            <a:ext cx="9220200" cy="4707314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дает базу для продолжения в магистратуре и успешной академической карьеры: 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180340" algn="l"/>
              </a:tabLst>
            </a:pP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180340" algn="l"/>
              </a:tabLst>
            </a:pP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грантах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180340" algn="l"/>
              </a:tabLst>
            </a:pP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исследовательских проектах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58578" y="1985974"/>
            <a:ext cx="6324600" cy="4800600"/>
          </a:xfrm>
          <a:prstGeom prst="rect">
            <a:avLst/>
          </a:prstGeom>
        </p:spPr>
      </p:pic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6" y="214278"/>
            <a:ext cx="1074764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133723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1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sp>
        <p:nvSpPr>
          <p:cNvPr id="8" name="TextBox 8"/>
          <p:cNvSpPr txBox="1"/>
          <p:nvPr/>
        </p:nvSpPr>
        <p:spPr>
          <a:xfrm>
            <a:off x="4500530" y="714344"/>
            <a:ext cx="9445523" cy="803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7"/>
              </a:lnSpc>
            </a:pPr>
            <a:r>
              <a:rPr lang="en-US" sz="4800" b="1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Как</a:t>
            </a:r>
            <a:r>
              <a:rPr lang="en-US" sz="4800" b="1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 </a:t>
            </a:r>
            <a:r>
              <a:rPr lang="en-US" sz="4800" b="1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мы</a:t>
            </a:r>
            <a:r>
              <a:rPr lang="en-US" sz="4800" b="1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 </a:t>
            </a:r>
            <a:r>
              <a:rPr lang="en-US" sz="4800" b="1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погружаем</a:t>
            </a:r>
            <a:r>
              <a:rPr lang="en-US" sz="4800" b="1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 в </a:t>
            </a:r>
            <a:r>
              <a:rPr lang="en-US" sz="4800" b="1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культуру</a:t>
            </a:r>
            <a:endParaRPr lang="en-US" sz="4800" b="1" dirty="0">
              <a:solidFill>
                <a:srgbClr val="161613"/>
              </a:solidFill>
              <a:latin typeface="Cambria Math" pitchFamily="18" charset="0"/>
              <a:ea typeface="Cambria Math" pitchFamily="18" charset="0"/>
              <a:cs typeface="DM Sans"/>
              <a:sym typeface="DM Sans"/>
            </a:endParaRPr>
          </a:p>
        </p:txBody>
      </p:sp>
      <p:sp>
        <p:nvSpPr>
          <p:cNvPr id="9" name="Freeform 9" descr="preencoded.png"/>
          <p:cNvSpPr/>
          <p:nvPr/>
        </p:nvSpPr>
        <p:spPr>
          <a:xfrm>
            <a:off x="2357390" y="2285980"/>
            <a:ext cx="567033" cy="567033"/>
          </a:xfrm>
          <a:custGeom>
            <a:avLst/>
            <a:gdLst/>
            <a:ahLst/>
            <a:cxnLst/>
            <a:rect l="l" t="t" r="r" b="b"/>
            <a:pathLst>
              <a:path w="567033" h="567033">
                <a:moveTo>
                  <a:pt x="0" y="0"/>
                </a:moveTo>
                <a:lnTo>
                  <a:pt x="567033" y="0"/>
                </a:lnTo>
                <a:lnTo>
                  <a:pt x="567033" y="567032"/>
                </a:lnTo>
                <a:lnTo>
                  <a:pt x="0" y="5670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332" r="-333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357522" y="2357418"/>
            <a:ext cx="635798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3200" b="1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Фольклор</a:t>
            </a:r>
            <a:r>
              <a:rPr lang="en-US" sz="3200" b="1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 и </a:t>
            </a:r>
            <a:r>
              <a:rPr lang="en-US" sz="3200" b="1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экспедиции</a:t>
            </a:r>
            <a:endParaRPr lang="en-US" sz="3200" b="1" dirty="0">
              <a:solidFill>
                <a:srgbClr val="161613"/>
              </a:solidFill>
              <a:latin typeface="Cambria Math" pitchFamily="18" charset="0"/>
              <a:ea typeface="Cambria Math" pitchFamily="18" charset="0"/>
              <a:cs typeface="DM Sans"/>
              <a:sym typeface="DM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57324" y="3143236"/>
            <a:ext cx="895276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Участие</a:t>
            </a:r>
            <a:r>
              <a:rPr lang="en-US" sz="28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в </a:t>
            </a: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фестивалях</a:t>
            </a:r>
            <a:r>
              <a:rPr lang="en-US" sz="28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и </a:t>
            </a: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полевых</a:t>
            </a:r>
            <a:r>
              <a:rPr lang="en-US" sz="28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исследованиях</a:t>
            </a:r>
            <a:r>
              <a:rPr lang="en-US" sz="28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по</a:t>
            </a:r>
            <a:r>
              <a:rPr lang="en-US" sz="28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калмыцкой</a:t>
            </a:r>
            <a:r>
              <a:rPr lang="en-US" sz="28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культуре</a:t>
            </a:r>
            <a:endParaRPr lang="en-US" sz="2800" dirty="0">
              <a:solidFill>
                <a:srgbClr val="161613"/>
              </a:solidFill>
              <a:latin typeface="Cambria Math" pitchFamily="18" charset="0"/>
              <a:ea typeface="Cambria Math" pitchFamily="18" charset="0"/>
              <a:cs typeface="Inter"/>
              <a:sym typeface="Inter"/>
            </a:endParaRPr>
          </a:p>
        </p:txBody>
      </p:sp>
      <p:sp>
        <p:nvSpPr>
          <p:cNvPr id="12" name="Freeform 12" descr="preencoded.png"/>
          <p:cNvSpPr/>
          <p:nvPr/>
        </p:nvSpPr>
        <p:spPr>
          <a:xfrm>
            <a:off x="2285952" y="4286244"/>
            <a:ext cx="567033" cy="567033"/>
          </a:xfrm>
          <a:custGeom>
            <a:avLst/>
            <a:gdLst/>
            <a:ahLst/>
            <a:cxnLst/>
            <a:rect l="l" t="t" r="r" b="b"/>
            <a:pathLst>
              <a:path w="567033" h="567033">
                <a:moveTo>
                  <a:pt x="0" y="0"/>
                </a:moveTo>
                <a:lnTo>
                  <a:pt x="567033" y="0"/>
                </a:lnTo>
                <a:lnTo>
                  <a:pt x="567033" y="567032"/>
                </a:lnTo>
                <a:lnTo>
                  <a:pt x="0" y="56703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428960" y="4357682"/>
            <a:ext cx="6215106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3200" b="1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Обмены</a:t>
            </a:r>
            <a:r>
              <a:rPr lang="en-US" sz="3200" b="1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 и </a:t>
            </a:r>
            <a:r>
              <a:rPr lang="en-US" sz="3200" b="1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стажировки</a:t>
            </a:r>
            <a:endParaRPr lang="en-US" sz="3200" b="1" dirty="0">
              <a:solidFill>
                <a:srgbClr val="161613"/>
              </a:solidFill>
              <a:latin typeface="Cambria Math" pitchFamily="18" charset="0"/>
              <a:ea typeface="Cambria Math" pitchFamily="18" charset="0"/>
              <a:cs typeface="DM Sans"/>
              <a:sym typeface="DM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57324" y="5214938"/>
            <a:ext cx="895276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Учёба</a:t>
            </a:r>
            <a:r>
              <a:rPr lang="en-US" sz="28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в </a:t>
            </a: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партнёрских</a:t>
            </a:r>
            <a:r>
              <a:rPr lang="en-US" sz="28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университетах</a:t>
            </a:r>
            <a:r>
              <a:rPr lang="en-US" sz="28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Китая</a:t>
            </a:r>
            <a:r>
              <a:rPr lang="en-US" sz="28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и </a:t>
            </a: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взаимодействие</a:t>
            </a:r>
            <a:r>
              <a:rPr lang="en-US" sz="28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с </a:t>
            </a: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носителями</a:t>
            </a:r>
            <a:endParaRPr lang="en-US" sz="2800" dirty="0">
              <a:solidFill>
                <a:srgbClr val="161613"/>
              </a:solidFill>
              <a:latin typeface="Cambria Math" pitchFamily="18" charset="0"/>
              <a:ea typeface="Cambria Math" pitchFamily="18" charset="0"/>
              <a:cs typeface="Inter"/>
              <a:sym typeface="Inter"/>
            </a:endParaRPr>
          </a:p>
        </p:txBody>
      </p:sp>
      <p:sp>
        <p:nvSpPr>
          <p:cNvPr id="15" name="Freeform 15" descr="preencoded.png"/>
          <p:cNvSpPr/>
          <p:nvPr/>
        </p:nvSpPr>
        <p:spPr>
          <a:xfrm>
            <a:off x="2357390" y="6429384"/>
            <a:ext cx="567033" cy="567033"/>
          </a:xfrm>
          <a:custGeom>
            <a:avLst/>
            <a:gdLst/>
            <a:ahLst/>
            <a:cxnLst/>
            <a:rect l="l" t="t" r="r" b="b"/>
            <a:pathLst>
              <a:path w="567033" h="567033">
                <a:moveTo>
                  <a:pt x="0" y="0"/>
                </a:moveTo>
                <a:lnTo>
                  <a:pt x="567033" y="0"/>
                </a:lnTo>
                <a:lnTo>
                  <a:pt x="567033" y="567033"/>
                </a:lnTo>
                <a:lnTo>
                  <a:pt x="0" y="56703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5833" r="-15833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428960" y="6520812"/>
            <a:ext cx="354404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3200" b="1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Практика</a:t>
            </a:r>
            <a:r>
              <a:rPr lang="en-US" sz="3200" b="1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 </a:t>
            </a:r>
            <a:r>
              <a:rPr lang="en-US" sz="3200" b="1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DM Sans"/>
                <a:sym typeface="DM Sans"/>
              </a:rPr>
              <a:t>общения</a:t>
            </a:r>
            <a:endParaRPr lang="en-US" sz="3200" b="1" dirty="0">
              <a:solidFill>
                <a:srgbClr val="161613"/>
              </a:solidFill>
              <a:latin typeface="Cambria Math" pitchFamily="18" charset="0"/>
              <a:ea typeface="Cambria Math" pitchFamily="18" charset="0"/>
              <a:cs typeface="DM Sans"/>
              <a:sym typeface="DM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28762" y="7286640"/>
            <a:ext cx="8858312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Живое</a:t>
            </a:r>
            <a:r>
              <a:rPr lang="en-US" sz="28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общение</a:t>
            </a:r>
            <a:r>
              <a:rPr lang="en-US" sz="28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с </a:t>
            </a: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носителями</a:t>
            </a:r>
            <a:r>
              <a:rPr lang="en-US" sz="28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родственных</a:t>
            </a:r>
            <a:r>
              <a:rPr lang="en-US" sz="28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языков</a:t>
            </a:r>
            <a:r>
              <a:rPr lang="en-US" sz="28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и </a:t>
            </a: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культурное</a:t>
            </a:r>
            <a:r>
              <a:rPr lang="en-US" sz="2800" dirty="0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161613"/>
                </a:solidFill>
                <a:latin typeface="Cambria Math" pitchFamily="18" charset="0"/>
                <a:ea typeface="Cambria Math" pitchFamily="18" charset="0"/>
                <a:cs typeface="Inter"/>
                <a:sym typeface="Inter"/>
              </a:rPr>
              <a:t>посредничество</a:t>
            </a:r>
            <a:endParaRPr lang="en-US" sz="2800" dirty="0">
              <a:solidFill>
                <a:srgbClr val="161613"/>
              </a:solidFill>
              <a:latin typeface="Cambria Math" pitchFamily="18" charset="0"/>
              <a:ea typeface="Cambria Math" pitchFamily="18" charset="0"/>
              <a:cs typeface="Inter"/>
              <a:sym typeface="Inter"/>
            </a:endParaRPr>
          </a:p>
        </p:txBody>
      </p:sp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6" y="5572128"/>
            <a:ext cx="5396140" cy="34641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215702" y="1928790"/>
            <a:ext cx="5559956" cy="3071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icture backgrou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4" y="214278"/>
            <a:ext cx="1074764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407</Words>
  <Application>Microsoft Office PowerPoint</Application>
  <PresentationFormat>Произвольный</PresentationFormat>
  <Paragraphs>77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Times New Roman</vt:lpstr>
      <vt:lpstr>Wingdings</vt:lpstr>
      <vt:lpstr>Cambria Math</vt:lpstr>
      <vt:lpstr>Calibri</vt:lpstr>
      <vt:lpstr>Arial</vt:lpstr>
      <vt:lpstr>Symbol</vt:lpstr>
      <vt:lpstr>Cambria</vt:lpstr>
      <vt:lpstr>DM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Elina</dc:creator>
  <cp:lastModifiedBy>Людмила Лиджиева</cp:lastModifiedBy>
  <cp:revision>55</cp:revision>
  <dcterms:created xsi:type="dcterms:W3CDTF">2006-08-16T00:00:00Z</dcterms:created>
  <dcterms:modified xsi:type="dcterms:W3CDTF">2026-04-06T13:20:56Z</dcterms:modified>
  <dc:identifier>DAHF5OP6p9g</dc:identifier>
</cp:coreProperties>
</file>