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090" r:id="rId1"/>
  </p:sldMasterIdLst>
  <p:notesMasterIdLst>
    <p:notesMasterId r:id="rId9"/>
  </p:notesMasterIdLst>
  <p:sldIdLst>
    <p:sldId id="258" r:id="rId2"/>
    <p:sldId id="256" r:id="rId3"/>
    <p:sldId id="257" r:id="rId4"/>
    <p:sldId id="277" r:id="rId5"/>
    <p:sldId id="262" r:id="rId6"/>
    <p:sldId id="282" r:id="rId7"/>
    <p:sldId id="274" r:id="rId8"/>
  </p:sldIdLst>
  <p:sldSz cx="18288000" cy="10287000"/>
  <p:notesSz cx="6858000" cy="9144000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Forum" panose="020B0604020202020204" charset="0"/>
      <p:regular r:id="rId14"/>
    </p:embeddedFont>
    <p:embeddedFont>
      <p:font typeface="Wingdings 3" panose="05040102010807070707" pitchFamily="18" charset="2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450" y="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5183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6025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2433" y="2171701"/>
            <a:ext cx="13238487" cy="4994372"/>
          </a:xfrm>
        </p:spPr>
        <p:txBody>
          <a:bodyPr anchor="b"/>
          <a:lstStyle>
            <a:lvl1pPr>
              <a:defRPr sz="10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2433" y="7166070"/>
            <a:ext cx="13238487" cy="129213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970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5" y="7200880"/>
            <a:ext cx="13238486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32433" y="1028700"/>
            <a:ext cx="13238487" cy="546099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4" y="8050988"/>
            <a:ext cx="13238484" cy="74056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376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2171700"/>
            <a:ext cx="13238489" cy="2971800"/>
          </a:xfrm>
        </p:spPr>
        <p:txBody>
          <a:bodyPr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5486400"/>
            <a:ext cx="13238489" cy="3543300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3491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2" y="2171700"/>
            <a:ext cx="11998973" cy="3485061"/>
          </a:xfrm>
        </p:spPr>
        <p:txBody>
          <a:bodyPr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2895600" y="5656761"/>
            <a:ext cx="11078742" cy="513261"/>
          </a:xfrm>
        </p:spPr>
        <p:txBody>
          <a:bodyPr anchor="t">
            <a:normAutofit/>
          </a:bodyPr>
          <a:lstStyle>
            <a:lvl1pPr marL="0" indent="0">
              <a:buNone/>
              <a:defRPr lang="en-US" sz="21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6525986"/>
            <a:ext cx="13238489" cy="2514600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47443" y="1456880"/>
            <a:ext cx="120286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83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995735" y="3920681"/>
            <a:ext cx="120286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83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39592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4686302"/>
            <a:ext cx="13238489" cy="2479770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3" y="7166072"/>
            <a:ext cx="13238487" cy="1290600"/>
          </a:xfrm>
        </p:spPr>
        <p:txBody>
          <a:bodyPr anchor="t"/>
          <a:lstStyle>
            <a:lvl1pPr marL="0" indent="0" algn="l">
              <a:buNone/>
              <a:defRPr sz="3000" cap="none">
                <a:solidFill>
                  <a:schemeClr val="accent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3073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421" y="2971800"/>
            <a:ext cx="4420299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978695" y="4000500"/>
            <a:ext cx="4391025" cy="5384007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5489" y="2971800"/>
            <a:ext cx="4404362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09659" y="4000500"/>
            <a:ext cx="4420191" cy="5384007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687051" y="2971800"/>
            <a:ext cx="4398170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10687051" y="4000500"/>
            <a:ext cx="4398170" cy="5384007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589213" y="3200400"/>
            <a:ext cx="0" cy="59436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443341" y="3200400"/>
            <a:ext cx="0" cy="595032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747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695" y="6376424"/>
            <a:ext cx="441007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78695" y="3314700"/>
            <a:ext cx="4410075" cy="228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978695" y="7240817"/>
            <a:ext cx="4410075" cy="98878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4063" y="6376424"/>
            <a:ext cx="4395788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834062" y="3314700"/>
            <a:ext cx="4395788" cy="228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32033" y="7240816"/>
            <a:ext cx="4401609" cy="98878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687051" y="6376424"/>
            <a:ext cx="4398170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0687049" y="3314700"/>
            <a:ext cx="4398170" cy="228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10686863" y="7240813"/>
            <a:ext cx="4403996" cy="98878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589213" y="3200400"/>
            <a:ext cx="0" cy="59436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443341" y="3200400"/>
            <a:ext cx="0" cy="595032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1728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1300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56319" y="645320"/>
            <a:ext cx="2628902" cy="8739188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8695" y="1331121"/>
            <a:ext cx="11134724" cy="805338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506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7839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5" y="4292600"/>
            <a:ext cx="13238486" cy="2873471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3" y="7166072"/>
            <a:ext cx="13238487" cy="1290600"/>
          </a:xfrm>
        </p:spPr>
        <p:txBody>
          <a:bodyPr anchor="t"/>
          <a:lstStyle>
            <a:lvl1pPr marL="0" indent="0" algn="l">
              <a:buNone/>
              <a:defRPr sz="3000" cap="all">
                <a:solidFill>
                  <a:schemeClr val="accent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7245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4969" y="3090863"/>
            <a:ext cx="6594509" cy="6293645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81740" y="3084139"/>
            <a:ext cx="6594512" cy="6300368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4672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70" y="2857500"/>
            <a:ext cx="659450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4969" y="3771900"/>
            <a:ext cx="6594509" cy="5612607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481743" y="2857500"/>
            <a:ext cx="6594509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481743" y="3771900"/>
            <a:ext cx="6594509" cy="5612607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669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8597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5607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1" y="2171700"/>
            <a:ext cx="5101596" cy="2171700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6925" y="2171700"/>
            <a:ext cx="7793996" cy="6858000"/>
          </a:xfrm>
        </p:spPr>
        <p:txBody>
          <a:bodyPr anchor="ctr"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4693921"/>
            <a:ext cx="5101595" cy="4343399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1052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861" y="2781288"/>
            <a:ext cx="7639359" cy="2362212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24319" y="1714500"/>
            <a:ext cx="4800600" cy="6858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5486400"/>
            <a:ext cx="7627469" cy="205740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0562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4004528"/>
            <a:ext cx="6055518" cy="6282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4338521"/>
            <a:ext cx="2283618" cy="354818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2913518" y="2514600"/>
            <a:ext cx="4229100" cy="42291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12000296" y="0"/>
            <a:ext cx="2405081" cy="171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12913518" y="9139299"/>
            <a:ext cx="1490601" cy="114770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9167" y="679077"/>
            <a:ext cx="14107085" cy="2100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69" y="3079378"/>
            <a:ext cx="13419812" cy="6293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5233459" y="2686052"/>
            <a:ext cx="1485899" cy="4571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65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3427360" y="4837946"/>
            <a:ext cx="5789693" cy="4572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5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28811" y="443594"/>
            <a:ext cx="1257299" cy="11515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4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30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  <p:sldLayoutId id="2147484103" r:id="rId13"/>
    <p:sldLayoutId id="2147484104" r:id="rId14"/>
    <p:sldLayoutId id="2147484105" r:id="rId15"/>
    <p:sldLayoutId id="2147484106" r:id="rId16"/>
    <p:sldLayoutId id="2147484107" r:id="rId17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63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0000">
              <a:schemeClr val="accent1">
                <a:lumMod val="30000"/>
                <a:lumOff val="7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37948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8952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9"/>
          <p:cNvSpPr txBox="1"/>
          <p:nvPr/>
        </p:nvSpPr>
        <p:spPr>
          <a:xfrm>
            <a:off x="1673092" y="5143500"/>
            <a:ext cx="15519936" cy="4567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1" dirty="0">
                <a:solidFill>
                  <a:srgbClr val="3B3120"/>
                </a:solidFill>
                <a:latin typeface="Forum"/>
                <a:sym typeface="Forum"/>
              </a:rPr>
              <a:t>45.04.01 ФИЛОЛОГИЯ</a:t>
            </a: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1" dirty="0">
                <a:solidFill>
                  <a:srgbClr val="3B3120"/>
                </a:solidFill>
                <a:latin typeface="Forum"/>
                <a:sym typeface="Forum"/>
              </a:rPr>
              <a:t>АЛТАИСТИКА И ОБЩЕЕ ЯЗЫКОЗНАНИЕ </a:t>
            </a:r>
            <a:r>
              <a:rPr lang="ru-RU" sz="6600" dirty="0">
                <a:solidFill>
                  <a:srgbClr val="3B3120"/>
                </a:solidFill>
                <a:latin typeface="Forum"/>
                <a:sym typeface="Forum"/>
              </a:rPr>
              <a:t>(магистратура)</a:t>
            </a: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970" y="331252"/>
            <a:ext cx="5632180" cy="53980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88" y="870822"/>
            <a:ext cx="4077598" cy="16252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0000">
              <a:schemeClr val="accent1">
                <a:lumMod val="30000"/>
                <a:lumOff val="7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1401082" y="727636"/>
            <a:ext cx="16230600" cy="283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164" dirty="0">
                <a:solidFill>
                  <a:srgbClr val="3B312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orum"/>
              </a:rPr>
              <a:t>Условия поступления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1"/>
          <p:cNvSpPr/>
          <p:nvPr/>
        </p:nvSpPr>
        <p:spPr>
          <a:xfrm>
            <a:off x="2685293" y="3872793"/>
            <a:ext cx="5689514" cy="1218326"/>
          </a:xfrm>
          <a:prstGeom prst="roundRect">
            <a:avLst>
              <a:gd name="adj" fmla="val 7205"/>
            </a:avLst>
          </a:prstGeom>
          <a:noFill/>
          <a:ln w="7620">
            <a:solidFill>
              <a:srgbClr val="E5BEB2"/>
            </a:solidFill>
            <a:prstDash val="solid"/>
          </a:ln>
        </p:spPr>
      </p:sp>
      <p:sp>
        <p:nvSpPr>
          <p:cNvPr id="6" name="Shape 1"/>
          <p:cNvSpPr/>
          <p:nvPr/>
        </p:nvSpPr>
        <p:spPr>
          <a:xfrm>
            <a:off x="9876111" y="3872793"/>
            <a:ext cx="5767544" cy="1218325"/>
          </a:xfrm>
          <a:prstGeom prst="roundRect">
            <a:avLst>
              <a:gd name="adj" fmla="val 7205"/>
            </a:avLst>
          </a:prstGeom>
          <a:noFill/>
          <a:ln w="7620">
            <a:solidFill>
              <a:srgbClr val="E5BEB2"/>
            </a:solidFill>
            <a:prstDash val="solid"/>
          </a:ln>
        </p:spPr>
      </p:sp>
      <p:sp>
        <p:nvSpPr>
          <p:cNvPr id="7" name="Google Shape;41;p7"/>
          <p:cNvSpPr txBox="1"/>
          <p:nvPr/>
        </p:nvSpPr>
        <p:spPr>
          <a:xfrm>
            <a:off x="3132196" y="3927959"/>
            <a:ext cx="479570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3B312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orum"/>
              </a:rPr>
              <a:t>Срок обучения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3B312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orum"/>
              </a:rPr>
              <a:t>2 года 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41;p7"/>
          <p:cNvSpPr txBox="1"/>
          <p:nvPr/>
        </p:nvSpPr>
        <p:spPr>
          <a:xfrm>
            <a:off x="10407219" y="3927959"/>
            <a:ext cx="479570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3B312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orum"/>
              </a:rPr>
              <a:t>Форма обучения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3B312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orum"/>
              </a:rPr>
              <a:t>очная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41;p7"/>
          <p:cNvSpPr txBox="1"/>
          <p:nvPr/>
        </p:nvSpPr>
        <p:spPr>
          <a:xfrm>
            <a:off x="5530051" y="5819442"/>
            <a:ext cx="7285047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rgbClr val="3B312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orum"/>
              </a:rPr>
              <a:t>Общее количество мест: 19 </a:t>
            </a:r>
            <a:endParaRPr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41;p7"/>
          <p:cNvSpPr txBox="1"/>
          <p:nvPr/>
        </p:nvSpPr>
        <p:spPr>
          <a:xfrm>
            <a:off x="1401082" y="7112578"/>
            <a:ext cx="7285047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rgbClr val="3B312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orum"/>
              </a:rPr>
              <a:t>бюджетных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3B312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orum"/>
              </a:rPr>
              <a:t>13 мест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41;p7"/>
          <p:cNvSpPr txBox="1"/>
          <p:nvPr/>
        </p:nvSpPr>
        <p:spPr>
          <a:xfrm>
            <a:off x="9162551" y="7112578"/>
            <a:ext cx="7285047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rgbClr val="3B312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orum"/>
              </a:rPr>
              <a:t>договорных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3B312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orum"/>
              </a:rPr>
              <a:t>6 мест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0000">
              <a:schemeClr val="accent1">
                <a:lumMod val="30000"/>
                <a:lumOff val="7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/>
        </p:nvSpPr>
        <p:spPr>
          <a:xfrm>
            <a:off x="218304" y="1934748"/>
            <a:ext cx="9691646" cy="6980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indent="-457200">
              <a:lnSpc>
                <a:spcPct val="140014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сетевая форма реализации образовательной программы совместно с Иссык-Кульским государственным университетом им. К.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Тыныстанова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(Республика Кыргызстан)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обучения по программе «двух дипломов»; </a:t>
            </a:r>
          </a:p>
          <a:p>
            <a:pPr marL="457200" indent="-457200">
              <a:lnSpc>
                <a:spcPct val="140014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выпускников различных компетенций, обеспечивающих их высокую конкурентоспособность на рынке труда.</a:t>
            </a:r>
          </a:p>
        </p:txBody>
      </p:sp>
      <p:sp>
        <p:nvSpPr>
          <p:cNvPr id="59" name="Google Shape;59;p8"/>
          <p:cNvSpPr txBox="1"/>
          <p:nvPr/>
        </p:nvSpPr>
        <p:spPr>
          <a:xfrm>
            <a:off x="756936" y="222170"/>
            <a:ext cx="14787863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 программы: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59E1011-A186-4FC7-9717-FEB322194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9950" y="2525298"/>
            <a:ext cx="8159748" cy="6119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0000">
              <a:schemeClr val="accent1">
                <a:lumMod val="30000"/>
                <a:lumOff val="7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/>
        </p:nvSpPr>
        <p:spPr>
          <a:xfrm>
            <a:off x="996263" y="3077766"/>
            <a:ext cx="16295474" cy="581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алтайскими (тюрко-монгольскими) языками;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Полевые исследования;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исследования;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проекты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методы науки;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Цифровые технологии;</a:t>
            </a:r>
          </a:p>
        </p:txBody>
      </p:sp>
      <p:sp>
        <p:nvSpPr>
          <p:cNvPr id="3" name="Google Shape;90;p12">
            <a:extLst>
              <a:ext uri="{FF2B5EF4-FFF2-40B4-BE49-F238E27FC236}">
                <a16:creationId xmlns:a16="http://schemas.microsoft.com/office/drawing/2014/main" id="{ED0F4E09-DD17-412A-A12A-03AD7A448537}"/>
              </a:ext>
            </a:extLst>
          </p:cNvPr>
          <p:cNvSpPr txBox="1"/>
          <p:nvPr/>
        </p:nvSpPr>
        <p:spPr>
          <a:xfrm>
            <a:off x="0" y="0"/>
            <a:ext cx="18288000" cy="30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НАШИХ </a:t>
            </a:r>
          </a:p>
          <a:p>
            <a:pPr algn="ctr"/>
            <a:r>
              <a:rPr lang="ru-RU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</a:t>
            </a:r>
          </a:p>
        </p:txBody>
      </p:sp>
    </p:spTree>
    <p:extLst>
      <p:ext uri="{BB962C8B-B14F-4D97-AF65-F5344CB8AC3E}">
        <p14:creationId xmlns:p14="http://schemas.microsoft.com/office/powerpoint/2010/main" val="593503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0000">
              <a:schemeClr val="accent1">
                <a:lumMod val="30000"/>
                <a:lumOff val="7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94726" y="7349673"/>
            <a:ext cx="5487325" cy="54872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012777" y="1227794"/>
            <a:ext cx="75656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Наука и академическая деятельность: </a:t>
            </a:r>
          </a:p>
          <a:p>
            <a:pPr algn="ctr"/>
            <a:r>
              <a:rPr lang="ru-RU" sz="4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работа  в университетах, </a:t>
            </a:r>
          </a:p>
          <a:p>
            <a:pPr algn="ctr"/>
            <a:r>
              <a:rPr lang="ru-RU" sz="4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научных институтах и лабораториях</a:t>
            </a:r>
            <a:endParaRPr lang="ru-RU" sz="4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217" y="893000"/>
            <a:ext cx="6159055" cy="4619291"/>
          </a:xfrm>
          <a:prstGeom prst="rect">
            <a:avLst/>
          </a:prstGeom>
        </p:spPr>
      </p:pic>
      <p:sp>
        <p:nvSpPr>
          <p:cNvPr id="6" name="Google Shape;90;p12">
            <a:extLst>
              <a:ext uri="{FF2B5EF4-FFF2-40B4-BE49-F238E27FC236}">
                <a16:creationId xmlns:a16="http://schemas.microsoft.com/office/drawing/2014/main" id="{22539C71-D1CA-4B2C-861F-448E4604835D}"/>
              </a:ext>
            </a:extLst>
          </p:cNvPr>
          <p:cNvSpPr txBox="1"/>
          <p:nvPr/>
        </p:nvSpPr>
        <p:spPr>
          <a:xfrm>
            <a:off x="610703" y="132221"/>
            <a:ext cx="1706659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КАРЬЕРНЫЕ ПЕРСПЕКТИВЫ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27C155-F8CD-44C8-A86F-3C75183CC9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10" y="4970245"/>
            <a:ext cx="6805397" cy="510404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249A2D-5F46-4FF0-925E-BA72DF718678}"/>
              </a:ext>
            </a:extLst>
          </p:cNvPr>
          <p:cNvSpPr/>
          <p:nvPr/>
        </p:nvSpPr>
        <p:spPr>
          <a:xfrm>
            <a:off x="7715250" y="5442072"/>
            <a:ext cx="105727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преподавание в школах, колледжах или языковых центрах, разработка методики преподавания и учебные материалы;</a:t>
            </a:r>
          </a:p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и муниципальные службы: работа в органах культуры и образования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0000">
              <a:schemeClr val="accent1">
                <a:lumMod val="30000"/>
                <a:lumOff val="7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94726" y="7349673"/>
            <a:ext cx="5487325" cy="548728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/>
          <p:nvPr/>
        </p:nvSpPr>
        <p:spPr>
          <a:xfrm>
            <a:off x="448936" y="705189"/>
            <a:ext cx="17225319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программы </a:t>
            </a:r>
          </a:p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Алтаистика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общее языкознание» открывают перед собой широкий спектр профессиональных возможностей: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61105" y="4331357"/>
            <a:ext cx="7045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деятельность и управление: дипломатия, межкультурное сотрудничество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36" y="3242173"/>
            <a:ext cx="9742372" cy="649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23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0000">
              <a:schemeClr val="accent1">
                <a:lumMod val="30000"/>
                <a:lumOff val="7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5"/>
          <p:cNvSpPr txBox="1"/>
          <p:nvPr/>
        </p:nvSpPr>
        <p:spPr>
          <a:xfrm>
            <a:off x="442269" y="214695"/>
            <a:ext cx="10485635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dirty="0">
                <a:solidFill>
                  <a:srgbClr val="3B312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orum"/>
              </a:rPr>
              <a:t>НАШИ КОНТАКТЫ</a:t>
            </a:r>
            <a:endParaRPr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2914" y="3175333"/>
            <a:ext cx="163911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80340" algn="l"/>
              </a:tabLst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калмыцкой филологии и востоковедения</a:t>
            </a:r>
            <a:endParaRPr lang="ru-RU" sz="4800" b="1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17643" y="4550075"/>
            <a:ext cx="66232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358000, Республика Калмыкия, г. Элиста,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Пушкина 7,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КалмГУ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6,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103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234557" y="7191818"/>
            <a:ext cx="6806308" cy="840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80340" algn="l"/>
              </a:tabLst>
            </a:pPr>
            <a:r>
              <a:rPr lang="ru-RU" sz="36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Эл. почта:</a:t>
            </a:r>
            <a:r>
              <a:rPr lang="en-US" sz="36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mingiyan75@mail.ru</a:t>
            </a:r>
            <a:endParaRPr lang="ru-RU" sz="36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234557" y="8124850"/>
            <a:ext cx="4892999" cy="840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80340" algn="l"/>
              </a:tabLst>
            </a:pPr>
            <a:r>
              <a:rPr lang="ru-RU" sz="36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Телефон: 89093981680</a:t>
            </a:r>
            <a:endParaRPr lang="ru-RU" sz="36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04" y="4550075"/>
            <a:ext cx="10058400" cy="52834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395" y="220522"/>
            <a:ext cx="3691854" cy="147150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211</TotalTime>
  <Words>211</Words>
  <Application>Microsoft Office PowerPoint</Application>
  <PresentationFormat>Произвольный</PresentationFormat>
  <Paragraphs>39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Times New Roman</vt:lpstr>
      <vt:lpstr>Century Gothic</vt:lpstr>
      <vt:lpstr>Forum</vt:lpstr>
      <vt:lpstr>Wingdings 3</vt:lpstr>
      <vt:lpstr>Arial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Star</dc:creator>
  <cp:lastModifiedBy>Людмила Лиджиева</cp:lastModifiedBy>
  <cp:revision>19</cp:revision>
  <dcterms:modified xsi:type="dcterms:W3CDTF">2026-04-06T13:49:01Z</dcterms:modified>
</cp:coreProperties>
</file>